
<file path=[Content_Types].xml><?xml version="1.0" encoding="utf-8"?>
<Types xmlns="http://schemas.openxmlformats.org/package/2006/content-types">
  <Default Extension="mp4" ContentType="video/unknown"/>
  <Default Extension="jpg" ContentType="image/jpeg"/>
  <Default Extension="xml" ContentType="application/xml"/>
  <Default Extension="jpeg" ContentType="image/jpeg"/>
  <Default Extension="wdp" ContentType="image/vnd.ms-photo"/>
  <Default Extension="gif" ContentType="image/gif"/>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64" r:id="rId4"/>
    <p:sldId id="259" r:id="rId5"/>
    <p:sldId id="284" r:id="rId6"/>
    <p:sldId id="273" r:id="rId7"/>
    <p:sldId id="274" r:id="rId8"/>
    <p:sldId id="281" r:id="rId9"/>
    <p:sldId id="257" r:id="rId10"/>
    <p:sldId id="260" r:id="rId11"/>
    <p:sldId id="268" r:id="rId12"/>
    <p:sldId id="278" r:id="rId13"/>
    <p:sldId id="280" r:id="rId14"/>
    <p:sldId id="261" r:id="rId15"/>
    <p:sldId id="270" r:id="rId16"/>
    <p:sldId id="282" r:id="rId17"/>
    <p:sldId id="283" r:id="rId18"/>
    <p:sldId id="262" r:id="rId19"/>
    <p:sldId id="277" r:id="rId20"/>
    <p:sldId id="267" r:id="rId21"/>
    <p:sldId id="263" r:id="rId22"/>
    <p:sldId id="266" r:id="rId23"/>
    <p:sldId id="27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6922" autoAdjust="0"/>
  </p:normalViewPr>
  <p:slideViewPr>
    <p:cSldViewPr snapToGrid="0" snapToObjects="1">
      <p:cViewPr>
        <p:scale>
          <a:sx n="63" d="100"/>
          <a:sy n="63" d="100"/>
        </p:scale>
        <p:origin x="-1304" y="-4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esProps" Target="pres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viewProps" Target="viewProps.xml"/><Relationship Id="rId26" Type="http://schemas.openxmlformats.org/officeDocument/2006/relationships/printerSettings" Target="printerSettings/printerSettings1.bin"/><Relationship Id="rId30" Type="http://schemas.openxmlformats.org/officeDocument/2006/relationships/tableStyles" Target="tableStyles.xml"/><Relationship Id="rId11" Type="http://schemas.openxmlformats.org/officeDocument/2006/relationships/slide" Target="slides/slide10.xml"/><Relationship Id="rId29" Type="http://schemas.openxmlformats.org/officeDocument/2006/relationships/theme" Target="theme/theme1.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1DFCBC-9DDD-C54E-9EEF-D2F9E847BE58}" type="datetimeFigureOut">
              <a:rPr lang="en-US" smtClean="0"/>
              <a:t>4/30/12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E8CA2-1B19-D841-960C-E70B4BCA9366}" type="slidenum">
              <a:rPr lang="en-US" smtClean="0"/>
              <a:t>‹#›</a:t>
            </a:fld>
            <a:endParaRPr lang="en-US"/>
          </a:p>
        </p:txBody>
      </p:sp>
    </p:spTree>
    <p:extLst>
      <p:ext uri="{BB962C8B-B14F-4D97-AF65-F5344CB8AC3E}">
        <p14:creationId xmlns:p14="http://schemas.microsoft.com/office/powerpoint/2010/main" val="22740527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8.</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Student will express a personal values statement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5</a:t>
            </a:fld>
            <a:endParaRPr lang="en-US"/>
          </a:p>
        </p:txBody>
      </p:sp>
    </p:spTree>
    <p:extLst>
      <p:ext uri="{BB962C8B-B14F-4D97-AF65-F5344CB8AC3E}">
        <p14:creationId xmlns:p14="http://schemas.microsoft.com/office/powerpoint/2010/main" val="720104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90.Student will describe personal examples of organizing meetings / setting agendas / leading meetings</a:t>
            </a:r>
          </a:p>
          <a:p>
            <a:r>
              <a:rPr lang="en-US" sz="1200" kern="1200" dirty="0" smtClean="0">
                <a:solidFill>
                  <a:schemeClr val="tx1"/>
                </a:solidFill>
                <a:effectLst/>
                <a:latin typeface="+mn-lt"/>
                <a:ea typeface="+mn-ea"/>
                <a:cs typeface="+mn-cs"/>
              </a:rPr>
              <a:t>102.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 will show knowledge of the construction / elements of informative and persuasive speeches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19</a:t>
            </a:fld>
            <a:endParaRPr lang="en-US"/>
          </a:p>
        </p:txBody>
      </p:sp>
    </p:spTree>
    <p:extLst>
      <p:ext uri="{BB962C8B-B14F-4D97-AF65-F5344CB8AC3E}">
        <p14:creationId xmlns:p14="http://schemas.microsoft.com/office/powerpoint/2010/main" val="3384774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20</a:t>
            </a:fld>
            <a:endParaRPr lang="en-US"/>
          </a:p>
        </p:txBody>
      </p:sp>
    </p:spTree>
    <p:extLst>
      <p:ext uri="{BB962C8B-B14F-4D97-AF65-F5344CB8AC3E}">
        <p14:creationId xmlns:p14="http://schemas.microsoft.com/office/powerpoint/2010/main" val="426353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97.</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Student will describe personal examples of group dynamics and group roles</a:t>
            </a:r>
          </a:p>
          <a:p>
            <a:r>
              <a:rPr lang="en-US" sz="1200" kern="1200" dirty="0" smtClean="0">
                <a:solidFill>
                  <a:schemeClr val="tx1"/>
                </a:solidFill>
                <a:effectLst/>
                <a:latin typeface="+mn-lt"/>
                <a:ea typeface="+mn-ea"/>
                <a:cs typeface="+mn-cs"/>
              </a:rPr>
              <a:t>98.</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 will show knowledge of effective memberships skills in groups </a:t>
            </a:r>
            <a:r>
              <a:rPr lang="en-US" sz="1200" kern="1200" dirty="0" smtClean="0">
                <a:solidFill>
                  <a:schemeClr val="tx1"/>
                </a:solidFill>
                <a:effectLst/>
                <a:latin typeface="+mn-lt"/>
                <a:ea typeface="+mn-ea"/>
                <a:cs typeface="+mn-cs"/>
                <a:sym typeface="Wingdings"/>
              </a:rPr>
              <a:t> COMMUNICATION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6</a:t>
            </a:fld>
            <a:endParaRPr lang="en-US"/>
          </a:p>
        </p:txBody>
      </p:sp>
    </p:spTree>
    <p:extLst>
      <p:ext uri="{BB962C8B-B14F-4D97-AF65-F5344CB8AC3E}">
        <p14:creationId xmlns:p14="http://schemas.microsoft.com/office/powerpoint/2010/main" val="396991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78.</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 will show knowledge of at least five decision making methods</a:t>
            </a:r>
          </a:p>
          <a:p>
            <a:endParaRPr lang="en-US" dirty="0" smtClean="0"/>
          </a:p>
          <a:p>
            <a:r>
              <a:rPr lang="en-US" dirty="0" smtClean="0"/>
              <a:t>BUS</a:t>
            </a:r>
            <a:r>
              <a:rPr lang="en-US" baseline="0" dirty="0" smtClean="0"/>
              <a:t> 441 – decision making model – step one – DIAGNOSE THE SITUATION</a:t>
            </a:r>
          </a:p>
          <a:p>
            <a:r>
              <a:rPr lang="en-US" baseline="0" dirty="0" smtClean="0"/>
              <a:t>			 step two – SELECT APPROPRIATE STYLE FOR THE SITUATION </a:t>
            </a:r>
          </a:p>
          <a:p>
            <a:r>
              <a:rPr lang="en-US" baseline="0" dirty="0" smtClean="0"/>
              <a:t>				…first third – autocratic – scientist or mate would make decision without consulting us</a:t>
            </a:r>
          </a:p>
          <a:p>
            <a:r>
              <a:rPr lang="en-US" baseline="0" dirty="0" smtClean="0"/>
              <a:t>				…second third – participative– </a:t>
            </a:r>
            <a:r>
              <a:rPr lang="en-US" baseline="0" dirty="0" err="1" smtClean="0"/>
              <a:t>sci</a:t>
            </a:r>
            <a:r>
              <a:rPr lang="en-US" baseline="0" dirty="0" smtClean="0"/>
              <a:t> or mate would present the problem to the group for</a:t>
            </a:r>
          </a:p>
          <a:p>
            <a:r>
              <a:rPr lang="en-US" baseline="0" dirty="0" smtClean="0"/>
              <a:t> 					suggestions, also literally explained everything they did because..</a:t>
            </a:r>
          </a:p>
          <a:p>
            <a:r>
              <a:rPr lang="en-US" baseline="0" dirty="0" smtClean="0"/>
              <a:t>				…third third – consultation – but, WE were the </a:t>
            </a:r>
            <a:r>
              <a:rPr lang="en-US" baseline="0" dirty="0" err="1" smtClean="0"/>
              <a:t>sci</a:t>
            </a:r>
            <a:r>
              <a:rPr lang="en-US" baseline="0" dirty="0" smtClean="0"/>
              <a:t> or mate, and the real one </a:t>
            </a:r>
            <a:r>
              <a:rPr lang="en-US" baseline="0" dirty="0" err="1" smtClean="0"/>
              <a:t>wouldn</a:t>
            </a:r>
            <a:r>
              <a:rPr lang="fr-FR" baseline="0" dirty="0" smtClean="0"/>
              <a:t>’</a:t>
            </a:r>
            <a:r>
              <a:rPr lang="en-US" baseline="0" dirty="0" smtClean="0"/>
              <a:t>t help at </a:t>
            </a:r>
          </a:p>
          <a:p>
            <a:r>
              <a:rPr lang="en-US" baseline="0" dirty="0" smtClean="0"/>
              <a:t>					all, we had to rely on our fellow </a:t>
            </a:r>
            <a:r>
              <a:rPr lang="en-US" baseline="0" dirty="0" err="1" smtClean="0"/>
              <a:t>watchmates</a:t>
            </a:r>
            <a:r>
              <a:rPr lang="en-US" baseline="0" dirty="0" smtClean="0"/>
              <a:t> for help. </a:t>
            </a:r>
            <a:endParaRPr lang="en-US" dirty="0" smtClean="0"/>
          </a:p>
        </p:txBody>
      </p:sp>
      <p:sp>
        <p:nvSpPr>
          <p:cNvPr id="4" name="Slide Number Placeholder 3"/>
          <p:cNvSpPr>
            <a:spLocks noGrp="1"/>
          </p:cNvSpPr>
          <p:nvPr>
            <p:ph type="sldNum" sz="quarter" idx="10"/>
          </p:nvPr>
        </p:nvSpPr>
        <p:spPr/>
        <p:txBody>
          <a:bodyPr/>
          <a:lstStyle/>
          <a:p>
            <a:fld id="{EBAE8CA2-1B19-D841-960C-E70B4BCA9366}" type="slidenum">
              <a:rPr lang="en-US" smtClean="0"/>
              <a:t>7</a:t>
            </a:fld>
            <a:endParaRPr lang="en-US"/>
          </a:p>
        </p:txBody>
      </p:sp>
    </p:spTree>
    <p:extLst>
      <p:ext uri="{BB962C8B-B14F-4D97-AF65-F5344CB8AC3E}">
        <p14:creationId xmlns:p14="http://schemas.microsoft.com/office/powerpoint/2010/main" val="31411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8</a:t>
            </a:fld>
            <a:endParaRPr lang="en-US"/>
          </a:p>
        </p:txBody>
      </p:sp>
    </p:spTree>
    <p:extLst>
      <p:ext uri="{BB962C8B-B14F-4D97-AF65-F5344CB8AC3E}">
        <p14:creationId xmlns:p14="http://schemas.microsoft.com/office/powerpoint/2010/main" val="274120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 will describe personal examples of preparing for and being interviewed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AE8CA2-1B19-D841-960C-E70B4BCA9366}" type="slidenum">
              <a:rPr lang="en-US" smtClean="0"/>
              <a:t>9</a:t>
            </a:fld>
            <a:endParaRPr lang="en-US"/>
          </a:p>
        </p:txBody>
      </p:sp>
    </p:spTree>
    <p:extLst>
      <p:ext uri="{BB962C8B-B14F-4D97-AF65-F5344CB8AC3E}">
        <p14:creationId xmlns:p14="http://schemas.microsoft.com/office/powerpoint/2010/main" val="243497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11</a:t>
            </a:fld>
            <a:endParaRPr lang="en-US"/>
          </a:p>
        </p:txBody>
      </p:sp>
    </p:spTree>
    <p:extLst>
      <p:ext uri="{BB962C8B-B14F-4D97-AF65-F5344CB8AC3E}">
        <p14:creationId xmlns:p14="http://schemas.microsoft.com/office/powerpoint/2010/main" val="360564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Relational leadership is putting the relationships with other people first. </a:t>
            </a:r>
          </a:p>
          <a:p>
            <a:r>
              <a:rPr lang="en-US" sz="1200" i="1" kern="1200" dirty="0" smtClean="0">
                <a:solidFill>
                  <a:schemeClr val="tx1"/>
                </a:solidFill>
                <a:effectLst/>
                <a:latin typeface="+mn-lt"/>
                <a:ea typeface="+mn-ea"/>
                <a:cs typeface="+mn-cs"/>
              </a:rPr>
              <a:t>five processes of relationship building, which are being inclusive, empowering, purposeful, ethical, and process-oriented. </a:t>
            </a:r>
          </a:p>
          <a:p>
            <a:r>
              <a:rPr lang="en-US" sz="1200" i="1" kern="1200" dirty="0" smtClean="0">
                <a:solidFill>
                  <a:schemeClr val="tx1"/>
                </a:solidFill>
                <a:effectLst/>
                <a:latin typeface="+mn-lt"/>
                <a:ea typeface="+mn-ea"/>
                <a:cs typeface="+mn-cs"/>
              </a:rPr>
              <a:t>Inclusive; including all of the members and being open and accepting of their points of view.</a:t>
            </a:r>
          </a:p>
          <a:p>
            <a:r>
              <a:rPr lang="en-US" sz="1200" i="1" kern="1200" dirty="0" smtClean="0">
                <a:solidFill>
                  <a:schemeClr val="tx1"/>
                </a:solidFill>
                <a:effectLst/>
                <a:latin typeface="+mn-lt"/>
                <a:ea typeface="+mn-ea"/>
                <a:cs typeface="+mn-cs"/>
              </a:rPr>
              <a:t>Empowering; empowering one’s self, and all others involved including the group, to challenge themselves and take on leadership roles. </a:t>
            </a:r>
          </a:p>
          <a:p>
            <a:r>
              <a:rPr lang="en-US" sz="1200" i="1" kern="1200" dirty="0" smtClean="0">
                <a:solidFill>
                  <a:schemeClr val="tx1"/>
                </a:solidFill>
                <a:effectLst/>
                <a:latin typeface="+mn-lt"/>
                <a:ea typeface="+mn-ea"/>
                <a:cs typeface="+mn-cs"/>
              </a:rPr>
              <a:t>Purposeful; having an individual commitment to the group, job tasks, and all others involved. </a:t>
            </a:r>
          </a:p>
          <a:p>
            <a:r>
              <a:rPr lang="en-US" sz="1200" i="1" kern="1200" dirty="0" smtClean="0">
                <a:solidFill>
                  <a:schemeClr val="tx1"/>
                </a:solidFill>
                <a:effectLst/>
                <a:latin typeface="+mn-lt"/>
                <a:ea typeface="+mn-ea"/>
                <a:cs typeface="+mn-cs"/>
              </a:rPr>
              <a:t>Ethical; having values and “good” standards of leadership which drive the leader. </a:t>
            </a:r>
          </a:p>
          <a:p>
            <a:r>
              <a:rPr lang="en-US" sz="1200" i="1" kern="1200" dirty="0" smtClean="0">
                <a:solidFill>
                  <a:schemeClr val="tx1"/>
                </a:solidFill>
                <a:effectLst/>
                <a:latin typeface="+mn-lt"/>
                <a:ea typeface="+mn-ea"/>
                <a:cs typeface="+mn-cs"/>
              </a:rPr>
              <a:t>Process-oriented; how the leader keeps the group on task and remains a strong team so that they accomplish the goal. Each of these five areas are broken up into three leadership components of knowing (having knowledge and understanding), being (believing that or in the group or cause), and doing (the skills which are utilized).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The relational leadership model focuses on the importance of relationships among the members of a group while they are working together to complete a task.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12</a:t>
            </a:fld>
            <a:endParaRPr lang="en-US"/>
          </a:p>
        </p:txBody>
      </p:sp>
    </p:spTree>
    <p:extLst>
      <p:ext uri="{BB962C8B-B14F-4D97-AF65-F5344CB8AC3E}">
        <p14:creationId xmlns:p14="http://schemas.microsoft.com/office/powerpoint/2010/main" val="242721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37.Student will show knowledge of the “Situational Leadership” theory by Hershey &amp; Blanchard </a:t>
            </a:r>
            <a:r>
              <a:rPr lang="en-US" sz="1200" kern="1200" dirty="0" smtClean="0">
                <a:solidFill>
                  <a:schemeClr val="tx1"/>
                </a:solidFill>
                <a:effectLst/>
                <a:latin typeface="+mn-lt"/>
                <a:ea typeface="+mn-ea"/>
                <a:cs typeface="+mn-cs"/>
                <a:sym typeface="Wingdings"/>
              </a:rPr>
              <a:t>RDG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94.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 will show knowledge of the stages of group development (</a:t>
            </a:r>
            <a:r>
              <a:rPr lang="en-US" sz="1200" kern="1200" dirty="0" err="1" smtClean="0">
                <a:solidFill>
                  <a:schemeClr val="tx1"/>
                </a:solidFill>
                <a:effectLst/>
                <a:latin typeface="+mn-lt"/>
                <a:ea typeface="+mn-ea"/>
                <a:cs typeface="+mn-cs"/>
              </a:rPr>
              <a:t>Tuckman</a:t>
            </a:r>
            <a:r>
              <a:rPr lang="en-US" sz="1200" kern="1200" dirty="0" smtClean="0">
                <a:solidFill>
                  <a:schemeClr val="tx1"/>
                </a:solidFill>
                <a:effectLst/>
                <a:latin typeface="+mn-lt"/>
                <a:ea typeface="+mn-ea"/>
                <a:cs typeface="+mn-cs"/>
              </a:rPr>
              <a:t>),  and be able to define / describe teambuilding, group maintenance, and closure in groups </a:t>
            </a:r>
            <a:r>
              <a:rPr lang="en-US" sz="1200" kern="1200" dirty="0" smtClean="0">
                <a:solidFill>
                  <a:schemeClr val="tx1"/>
                </a:solidFill>
                <a:effectLst/>
                <a:latin typeface="+mn-lt"/>
                <a:ea typeface="+mn-ea"/>
                <a:cs typeface="+mn-cs"/>
                <a:sym typeface="Wingdings"/>
              </a:rPr>
              <a:t> ELI Experience!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AE8CA2-1B19-D841-960C-E70B4BCA9366}" type="slidenum">
              <a:rPr lang="en-US" smtClean="0"/>
              <a:t>13</a:t>
            </a:fld>
            <a:endParaRPr lang="en-US"/>
          </a:p>
        </p:txBody>
      </p:sp>
    </p:spTree>
    <p:extLst>
      <p:ext uri="{BB962C8B-B14F-4D97-AF65-F5344CB8AC3E}">
        <p14:creationId xmlns:p14="http://schemas.microsoft.com/office/powerpoint/2010/main" val="255473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Extrovert			Extrovert</a:t>
            </a:r>
          </a:p>
          <a:p>
            <a:r>
              <a:rPr lang="en-US" dirty="0" err="1" smtClean="0"/>
              <a:t>iNtuitive</a:t>
            </a:r>
            <a:r>
              <a:rPr lang="en-US" dirty="0" smtClean="0"/>
              <a:t>			</a:t>
            </a:r>
            <a:r>
              <a:rPr lang="en-US" dirty="0" err="1" smtClean="0"/>
              <a:t>iNtuitive</a:t>
            </a:r>
            <a:endParaRPr lang="en-US" dirty="0" smtClean="0"/>
          </a:p>
          <a:p>
            <a:r>
              <a:rPr lang="en-US" dirty="0" smtClean="0"/>
              <a:t>Thinking</a:t>
            </a:r>
            <a:r>
              <a:rPr lang="en-US" baseline="0" dirty="0" smtClean="0"/>
              <a:t> </a:t>
            </a:r>
            <a:r>
              <a:rPr lang="en-US" dirty="0" smtClean="0"/>
              <a:t>			Feeling</a:t>
            </a:r>
          </a:p>
          <a:p>
            <a:r>
              <a:rPr lang="en-US" dirty="0" err="1" smtClean="0"/>
              <a:t>Percieving</a:t>
            </a:r>
            <a:r>
              <a:rPr lang="en-US" dirty="0" smtClean="0"/>
              <a:t>			Judging</a:t>
            </a:r>
          </a:p>
          <a:p>
            <a:endParaRPr lang="en-US" dirty="0" smtClean="0"/>
          </a:p>
        </p:txBody>
      </p:sp>
      <p:sp>
        <p:nvSpPr>
          <p:cNvPr id="4" name="Slide Number Placeholder 3"/>
          <p:cNvSpPr>
            <a:spLocks noGrp="1"/>
          </p:cNvSpPr>
          <p:nvPr>
            <p:ph type="sldNum" sz="quarter" idx="10"/>
          </p:nvPr>
        </p:nvSpPr>
        <p:spPr/>
        <p:txBody>
          <a:bodyPr/>
          <a:lstStyle/>
          <a:p>
            <a:fld id="{EBAE8CA2-1B19-D841-960C-E70B4BCA9366}" type="slidenum">
              <a:rPr lang="en-US" smtClean="0"/>
              <a:t>16</a:t>
            </a:fld>
            <a:endParaRPr lang="en-US"/>
          </a:p>
        </p:txBody>
      </p:sp>
    </p:spTree>
    <p:extLst>
      <p:ext uri="{BB962C8B-B14F-4D97-AF65-F5344CB8AC3E}">
        <p14:creationId xmlns:p14="http://schemas.microsoft.com/office/powerpoint/2010/main" val="13244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73F59B-2E20-894B-8FCF-DDAB08967ED2}"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196660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73F59B-2E20-894B-8FCF-DDAB08967ED2}"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164292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73F59B-2E20-894B-8FCF-DDAB08967ED2}"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335496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73F59B-2E20-894B-8FCF-DDAB08967ED2}"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105665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3F59B-2E20-894B-8FCF-DDAB08967ED2}"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2397249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73F59B-2E20-894B-8FCF-DDAB08967ED2}" type="datetimeFigureOut">
              <a:rPr lang="en-US" smtClean="0"/>
              <a:t>4/30/12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13534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73F59B-2E20-894B-8FCF-DDAB08967ED2}" type="datetimeFigureOut">
              <a:rPr lang="en-US" smtClean="0"/>
              <a:t>4/30/12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79930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73F59B-2E20-894B-8FCF-DDAB08967ED2}" type="datetimeFigureOut">
              <a:rPr lang="en-US" smtClean="0"/>
              <a:t>4/30/12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161059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3F59B-2E20-894B-8FCF-DDAB08967ED2}" type="datetimeFigureOut">
              <a:rPr lang="en-US" smtClean="0"/>
              <a:t>4/30/12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410762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3F59B-2E20-894B-8FCF-DDAB08967ED2}" type="datetimeFigureOut">
              <a:rPr lang="en-US" smtClean="0"/>
              <a:t>4/30/12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223447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3F59B-2E20-894B-8FCF-DDAB08967ED2}" type="datetimeFigureOut">
              <a:rPr lang="en-US" smtClean="0"/>
              <a:t>4/30/12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021A88-9D44-DA47-B2F2-AB754EFBA6B8}" type="slidenum">
              <a:rPr lang="en-US" smtClean="0"/>
              <a:t>‹#›</a:t>
            </a:fld>
            <a:endParaRPr lang="en-US"/>
          </a:p>
        </p:txBody>
      </p:sp>
    </p:spTree>
    <p:extLst>
      <p:ext uri="{BB962C8B-B14F-4D97-AF65-F5344CB8AC3E}">
        <p14:creationId xmlns:p14="http://schemas.microsoft.com/office/powerpoint/2010/main" val="316367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3F59B-2E20-894B-8FCF-DDAB08967ED2}" type="datetimeFigureOut">
              <a:rPr lang="en-US" smtClean="0"/>
              <a:t>4/30/12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21A88-9D44-DA47-B2F2-AB754EFBA6B8}" type="slidenum">
              <a:rPr lang="en-US" smtClean="0"/>
              <a:t>‹#›</a:t>
            </a:fld>
            <a:endParaRPr lang="en-US"/>
          </a:p>
        </p:txBody>
      </p:sp>
    </p:spTree>
    <p:extLst>
      <p:ext uri="{BB962C8B-B14F-4D97-AF65-F5344CB8AC3E}">
        <p14:creationId xmlns:p14="http://schemas.microsoft.com/office/powerpoint/2010/main" val="100271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4" Type="http://schemas.openxmlformats.org/officeDocument/2006/relationships/image" Target="../media/image8.png"/><Relationship Id="rId10" Type="http://schemas.openxmlformats.org/officeDocument/2006/relationships/image" Target="../media/image14.png"/><Relationship Id="rId5" Type="http://schemas.openxmlformats.org/officeDocument/2006/relationships/image" Target="../media/image9.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jpeg"/><Relationship Id="rId9" Type="http://schemas.openxmlformats.org/officeDocument/2006/relationships/image" Target="../media/image13.png"/><Relationship Id="rId3" Type="http://schemas.openxmlformats.org/officeDocument/2006/relationships/image" Target="../media/image7.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image" Target="../media/image46.jpeg"/><Relationship Id="rId5" Type="http://schemas.openxmlformats.org/officeDocument/2006/relationships/image" Target="../media/image47.jpe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5.jpg"/><Relationship Id="rId6" Type="http://schemas.openxmlformats.org/officeDocument/2006/relationships/image" Target="../media/image48.jpe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4" Type="http://schemas.openxmlformats.org/officeDocument/2006/relationships/image" Target="../media/image50.jpeg"/><Relationship Id="rId10" Type="http://schemas.openxmlformats.org/officeDocument/2006/relationships/image" Target="../media/image56.jpeg"/><Relationship Id="rId5" Type="http://schemas.openxmlformats.org/officeDocument/2006/relationships/image" Target="../media/image51.jpe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7.xml"/><Relationship Id="rId9" Type="http://schemas.openxmlformats.org/officeDocument/2006/relationships/image" Target="../media/image55.png"/><Relationship Id="rId3" Type="http://schemas.openxmlformats.org/officeDocument/2006/relationships/image" Target="../media/image45.jpg"/><Relationship Id="rId6"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4" Type="http://schemas.openxmlformats.org/officeDocument/2006/relationships/image" Target="../media/image57.jpg"/><Relationship Id="rId10" Type="http://schemas.openxmlformats.org/officeDocument/2006/relationships/image" Target="../media/image63.png"/><Relationship Id="rId5" Type="http://schemas.openxmlformats.org/officeDocument/2006/relationships/image" Target="../media/image58.jpeg"/><Relationship Id="rId7" Type="http://schemas.openxmlformats.org/officeDocument/2006/relationships/image" Target="../media/image60.png"/><Relationship Id="rId11" Type="http://schemas.openxmlformats.org/officeDocument/2006/relationships/image" Target="../media/image64.png"/><Relationship Id="rId12"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8.xml"/><Relationship Id="rId9" Type="http://schemas.openxmlformats.org/officeDocument/2006/relationships/image" Target="../media/image62.png"/><Relationship Id="rId3" Type="http://schemas.openxmlformats.org/officeDocument/2006/relationships/image" Target="../media/image45.jpg"/><Relationship Id="rId6"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4" Type="http://schemas.openxmlformats.org/officeDocument/2006/relationships/image" Target="../media/image8.png"/><Relationship Id="rId10" Type="http://schemas.openxmlformats.org/officeDocument/2006/relationships/image" Target="../media/image14.png"/><Relationship Id="rId5" Type="http://schemas.openxmlformats.org/officeDocument/2006/relationships/image" Target="../media/image9.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jpeg"/><Relationship Id="rId9" Type="http://schemas.openxmlformats.org/officeDocument/2006/relationships/image" Target="../media/image13.png"/><Relationship Id="rId3" Type="http://schemas.openxmlformats.org/officeDocument/2006/relationships/image" Target="../media/image7.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6" Type="http://schemas.microsoft.com/office/2007/relationships/hdphoto" Target="../media/hdphoto2.wdp"/><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66.jpg"/><Relationship Id="rId3" Type="http://schemas.openxmlformats.org/officeDocument/2006/relationships/image" Target="../media/image67.jpeg"/><Relationship Id="rId5" Type="http://schemas.openxmlformats.org/officeDocument/2006/relationships/image" Target="../media/image68.jpeg"/></Relationships>
</file>

<file path=ppt/slides/_rels/slide16.xml.rels><?xml version="1.0" encoding="UTF-8" standalone="yes"?>
<Relationships xmlns="http://schemas.openxmlformats.org/package/2006/relationships"><Relationship Id="rId6" Type="http://schemas.openxmlformats.org/officeDocument/2006/relationships/image" Target="../media/image71.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6.jpg"/><Relationship Id="rId5"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4" Type="http://schemas.microsoft.com/office/2007/relationships/hdphoto" Target="../media/hdphoto3.wdp"/><Relationship Id="rId10" Type="http://schemas.openxmlformats.org/officeDocument/2006/relationships/image" Target="../media/image77.jpg"/><Relationship Id="rId5" Type="http://schemas.openxmlformats.org/officeDocument/2006/relationships/image" Target="../media/image73.jpeg"/><Relationship Id="rId7" Type="http://schemas.microsoft.com/office/2007/relationships/hdphoto" Target="../media/hdphoto4.wdp"/><Relationship Id="rId11"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66.jpg"/><Relationship Id="rId9" Type="http://schemas.openxmlformats.org/officeDocument/2006/relationships/image" Target="../media/image76.jpeg"/><Relationship Id="rId3" Type="http://schemas.openxmlformats.org/officeDocument/2006/relationships/image" Target="../media/image72.jpeg"/><Relationship Id="rId6" Type="http://schemas.openxmlformats.org/officeDocument/2006/relationships/image" Target="../media/image74.jpe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4" Type="http://schemas.openxmlformats.org/officeDocument/2006/relationships/image" Target="../media/image7.png"/><Relationship Id="rId10" Type="http://schemas.openxmlformats.org/officeDocument/2006/relationships/image" Target="../media/image13.png"/><Relationship Id="rId5" Type="http://schemas.openxmlformats.org/officeDocument/2006/relationships/image" Target="../media/image8.png"/><Relationship Id="rId7" Type="http://schemas.openxmlformats.org/officeDocument/2006/relationships/image" Target="../media/image10.png"/><Relationship Id="rId11"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79.png"/><Relationship Id="rId9" Type="http://schemas.openxmlformats.org/officeDocument/2006/relationships/image" Target="../media/image12.png"/><Relationship Id="rId3" Type="http://schemas.openxmlformats.org/officeDocument/2006/relationships/image" Target="../media/image6.jpeg"/><Relationship Id="rId6"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85.jpeg"/><Relationship Id="rId4" Type="http://schemas.openxmlformats.org/officeDocument/2006/relationships/image" Target="../media/image81.png"/><Relationship Id="rId5" Type="http://schemas.openxmlformats.org/officeDocument/2006/relationships/image" Target="../media/image82.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0.jpg"/><Relationship Id="rId6" Type="http://schemas.openxmlformats.org/officeDocument/2006/relationships/image" Target="../media/image83.png"/></Relationships>
</file>

<file path=ppt/slides/_rels/slide2.xml.rels><?xml version="1.0" encoding="UTF-8" standalone="yes"?>
<Relationships xmlns="http://schemas.openxmlformats.org/package/2006/relationships"><Relationship Id="rId4" Type="http://schemas.openxmlformats.org/officeDocument/2006/relationships/image" Target="../media/image2.jpg"/><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4" Type="http://schemas.openxmlformats.org/officeDocument/2006/relationships/image" Target="../media/image86.jpeg"/><Relationship Id="rId5" Type="http://schemas.openxmlformats.org/officeDocument/2006/relationships/image" Target="../media/image87.jpeg"/><Relationship Id="rId7"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0.jpg"/><Relationship Id="rId6"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4" Type="http://schemas.openxmlformats.org/officeDocument/2006/relationships/image" Target="../media/image7.png"/><Relationship Id="rId10" Type="http://schemas.openxmlformats.org/officeDocument/2006/relationships/image" Target="../media/image13.png"/><Relationship Id="rId5" Type="http://schemas.openxmlformats.org/officeDocument/2006/relationships/image" Target="../media/image8.png"/><Relationship Id="rId7" Type="http://schemas.openxmlformats.org/officeDocument/2006/relationships/image" Target="../media/image10.png"/><Relationship Id="rId11"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79.png"/><Relationship Id="rId9" Type="http://schemas.openxmlformats.org/officeDocument/2006/relationships/image" Target="../media/image12.png"/><Relationship Id="rId3" Type="http://schemas.openxmlformats.org/officeDocument/2006/relationships/image" Target="../media/image6.jpeg"/><Relationship Id="rId6" Type="http://schemas.openxmlformats.org/officeDocument/2006/relationships/image" Target="../media/image9.png"/></Relationships>
</file>

<file path=ppt/slides/_rels/slide22.xml.rels><?xml version="1.0" encoding="UTF-8" standalone="yes"?>
<Relationships xmlns="http://schemas.openxmlformats.org/package/2006/relationships"><Relationship Id="rId4" Type="http://schemas.openxmlformats.org/officeDocument/2006/relationships/image" Target="../media/image92.png"/><Relationship Id="rId5" Type="http://schemas.openxmlformats.org/officeDocument/2006/relationships/image" Target="../media/image93.png"/><Relationship Id="rId7"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91.png"/><Relationship Id="rId6" Type="http://schemas.openxmlformats.org/officeDocument/2006/relationships/image" Target="../media/image94.png"/></Relationships>
</file>

<file path=ppt/slides/_rels/slide23.xml.rels><?xml version="1.0" encoding="UTF-8" standalone="yes"?>
<Relationships xmlns="http://schemas.openxmlformats.org/package/2006/relationships"><Relationship Id="rId2" Type="http://schemas.openxmlformats.org/officeDocument/2006/relationships/image" Target="../media/image96.jpeg"/><Relationship Id="rId3" Type="http://schemas.openxmlformats.org/officeDocument/2006/relationships/image" Target="../media/image9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4" Type="http://schemas.openxmlformats.org/officeDocument/2006/relationships/image" Target="../media/image8.png"/><Relationship Id="rId10" Type="http://schemas.openxmlformats.org/officeDocument/2006/relationships/image" Target="../media/image14.png"/><Relationship Id="rId5" Type="http://schemas.openxmlformats.org/officeDocument/2006/relationships/image" Target="../media/image9.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jpeg"/><Relationship Id="rId9" Type="http://schemas.openxmlformats.org/officeDocument/2006/relationships/image" Target="../media/image13.png"/><Relationship Id="rId3" Type="http://schemas.openxmlformats.org/officeDocument/2006/relationships/image" Target="../media/image7.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4" Type="http://schemas.openxmlformats.org/officeDocument/2006/relationships/image" Target="../media/image26.png"/><Relationship Id="rId4" Type="http://schemas.openxmlformats.org/officeDocument/2006/relationships/image" Target="../media/image16.gif"/><Relationship Id="rId7" Type="http://schemas.openxmlformats.org/officeDocument/2006/relationships/image" Target="../media/image19.jpg"/><Relationship Id="rId11"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8.jpeg"/><Relationship Id="rId16" Type="http://schemas.openxmlformats.org/officeDocument/2006/relationships/image" Target="../media/image28.png"/><Relationship Id="rId8" Type="http://schemas.openxmlformats.org/officeDocument/2006/relationships/image" Target="../media/image20.jpg"/><Relationship Id="rId13" Type="http://schemas.openxmlformats.org/officeDocument/2006/relationships/image" Target="../media/image25.png"/><Relationship Id="rId10" Type="http://schemas.openxmlformats.org/officeDocument/2006/relationships/image" Target="../media/image22.png"/><Relationship Id="rId5" Type="http://schemas.openxmlformats.org/officeDocument/2006/relationships/image" Target="../media/image17.jpeg"/><Relationship Id="rId15" Type="http://schemas.openxmlformats.org/officeDocument/2006/relationships/image" Target="../media/image27.png"/><Relationship Id="rId12" Type="http://schemas.openxmlformats.org/officeDocument/2006/relationships/image" Target="../media/image24.png"/><Relationship Id="rId2" Type="http://schemas.openxmlformats.org/officeDocument/2006/relationships/notesSlide" Target="../notesSlides/notesSlide1.xml"/><Relationship Id="rId9" Type="http://schemas.openxmlformats.org/officeDocument/2006/relationships/image" Target="../media/image21.jpg"/><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4" Type="http://schemas.openxmlformats.org/officeDocument/2006/relationships/image" Target="../media/image29.jpg"/><Relationship Id="rId5" Type="http://schemas.openxmlformats.org/officeDocument/2006/relationships/image" Target="../media/image30.jpeg"/><Relationship Id="rId7"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 Id="rId6" Type="http://schemas.openxmlformats.org/officeDocument/2006/relationships/image" Target="../media/image31.jpg"/></Relationships>
</file>

<file path=ppt/slides/_rels/slide7.xml.rels><?xml version="1.0" encoding="UTF-8" standalone="yes"?>
<Relationships xmlns="http://schemas.openxmlformats.org/package/2006/relationships"><Relationship Id="rId6" Type="http://schemas.openxmlformats.org/officeDocument/2006/relationships/image" Target="../media/image35.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 Id="rId5" Type="http://schemas.openxmlformats.org/officeDocument/2006/relationships/image" Target="../media/image34.jpeg"/></Relationships>
</file>

<file path=ppt/slides/_rels/slide8.xml.rels><?xml version="1.0" encoding="UTF-8" standalone="yes"?>
<Relationships xmlns="http://schemas.openxmlformats.org/package/2006/relationships"><Relationship Id="rId4" Type="http://schemas.openxmlformats.org/officeDocument/2006/relationships/image" Target="../media/image36.jpeg"/><Relationship Id="rId5" Type="http://schemas.openxmlformats.org/officeDocument/2006/relationships/image" Target="../media/image37.jpeg"/><Relationship Id="rId7"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 Id="rId6"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4" Type="http://schemas.openxmlformats.org/officeDocument/2006/relationships/image" Target="../media/image40.jpg"/><Relationship Id="rId5" Type="http://schemas.openxmlformats.org/officeDocument/2006/relationships/image" Target="../media/image41.gif"/><Relationship Id="rId7"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 Id="rId6"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ilboats_at_sunset_art_wallpap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0" y="144675"/>
            <a:ext cx="5659231" cy="707886"/>
          </a:xfrm>
          <a:prstGeom prst="rect">
            <a:avLst/>
          </a:prstGeom>
          <a:noFill/>
        </p:spPr>
        <p:txBody>
          <a:bodyPr wrap="square" rtlCol="0">
            <a:spAutoFit/>
          </a:bodyPr>
          <a:lstStyle/>
          <a:p>
            <a:r>
              <a:rPr lang="en-US" sz="4000" b="1" dirty="0" smtClean="0">
                <a:latin typeface="Britannic Bold"/>
                <a:cs typeface="Britannic Bold"/>
              </a:rPr>
              <a:t>A Journey of Leadership</a:t>
            </a:r>
            <a:endParaRPr lang="en-US" sz="4000" b="1" dirty="0">
              <a:latin typeface="Britannic Bold"/>
              <a:cs typeface="Britannic Bold"/>
            </a:endParaRPr>
          </a:p>
        </p:txBody>
      </p:sp>
    </p:spTree>
    <p:extLst>
      <p:ext uri="{BB962C8B-B14F-4D97-AF65-F5344CB8AC3E}">
        <p14:creationId xmlns:p14="http://schemas.microsoft.com/office/powerpoint/2010/main" val="1487951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Water_ Backgroun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66"/>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5641" y="5224675"/>
            <a:ext cx="845997" cy="78999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070" y="1363512"/>
            <a:ext cx="891571" cy="844753"/>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6025" y="729568"/>
            <a:ext cx="1601804" cy="85213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747" y="4026493"/>
            <a:ext cx="1522894" cy="1520419"/>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9576" y="1693779"/>
            <a:ext cx="1418371" cy="1095798"/>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9563" y="1693779"/>
            <a:ext cx="1314811" cy="1015791"/>
          </a:xfrm>
          <a:prstGeom prst="rect">
            <a:avLst/>
          </a:prstGeom>
        </p:spPr>
      </p:pic>
      <p:pic>
        <p:nvPicPr>
          <p:cNvPr id="11" name="Picture 10"/>
          <p:cNvPicPr>
            <a:picLocks noChangeAspect="1"/>
          </p:cNvPicPr>
          <p:nvPr/>
        </p:nvPicPr>
        <p:blipFill>
          <a:blip r:embed="rId9"/>
          <a:stretch>
            <a:fillRect/>
          </a:stretch>
        </p:blipFill>
        <p:spPr>
          <a:xfrm rot="4741552">
            <a:off x="70546" y="2592681"/>
            <a:ext cx="1689100" cy="1016000"/>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5695" y="4651249"/>
            <a:ext cx="1607736" cy="1146852"/>
          </a:xfrm>
          <a:prstGeom prst="rect">
            <a:avLst/>
          </a:prstGeom>
        </p:spPr>
      </p:pic>
      <p:sp>
        <p:nvSpPr>
          <p:cNvPr id="13" name="TextBox 12"/>
          <p:cNvSpPr txBox="1"/>
          <p:nvPr/>
        </p:nvSpPr>
        <p:spPr>
          <a:xfrm>
            <a:off x="-207810" y="163183"/>
            <a:ext cx="3124583" cy="1200329"/>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latin typeface="Handwriting - Dakota"/>
                <a:cs typeface="Handwriting - Dakota"/>
              </a:rPr>
              <a:t>Starfish</a:t>
            </a:r>
          </a:p>
          <a:p>
            <a:pPr algn="ctr"/>
            <a:r>
              <a:rPr lang="en-US" sz="3600" b="1" dirty="0" smtClean="0">
                <a:ln/>
                <a:solidFill>
                  <a:schemeClr val="accent3"/>
                </a:solidFill>
                <a:latin typeface="Handwriting - Dakota"/>
                <a:cs typeface="Handwriting - Dakota"/>
              </a:rPr>
              <a:t>Cove</a:t>
            </a:r>
            <a:endParaRPr lang="en-US" sz="3600" b="1" dirty="0">
              <a:ln/>
              <a:solidFill>
                <a:schemeClr val="accent3"/>
              </a:solidFill>
              <a:latin typeface="Handwriting - Dakota"/>
              <a:cs typeface="Handwriting - Dakota"/>
            </a:endParaRPr>
          </a:p>
        </p:txBody>
      </p:sp>
    </p:spTree>
    <p:extLst>
      <p:ext uri="{BB962C8B-B14F-4D97-AF65-F5344CB8AC3E}">
        <p14:creationId xmlns:p14="http://schemas.microsoft.com/office/powerpoint/2010/main" val="26498303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arfish.jp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 y="0"/>
            <a:ext cx="9403037" cy="6858000"/>
          </a:xfrm>
          <a:prstGeom prst="rect">
            <a:avLst/>
          </a:prstGeom>
        </p:spPr>
      </p:pic>
      <p:pic>
        <p:nvPicPr>
          <p:cNvPr id="4" name="Picture 3" descr="DSC0426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43013" y="4096660"/>
            <a:ext cx="3063960" cy="2096200"/>
          </a:xfrm>
          <a:prstGeom prst="rect">
            <a:avLst/>
          </a:prstGeom>
        </p:spPr>
      </p:pic>
      <p:pic>
        <p:nvPicPr>
          <p:cNvPr id="7" name="Picture 6" descr="Alpha_Phi_Logo.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576" y="685296"/>
            <a:ext cx="3449513" cy="2329310"/>
          </a:xfrm>
          <a:prstGeom prst="rect">
            <a:avLst/>
          </a:prstGeom>
        </p:spPr>
      </p:pic>
      <p:pic>
        <p:nvPicPr>
          <p:cNvPr id="10" name="Content Placeholder 5" descr="toes.jpg"/>
          <p:cNvPicPr>
            <a:picLocks noGrp="1" noChangeAspect="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3898722" y="685296"/>
            <a:ext cx="5026843" cy="2764570"/>
          </a:xfrm>
        </p:spPr>
      </p:pic>
      <p:sp>
        <p:nvSpPr>
          <p:cNvPr id="11" name="TextBox 10"/>
          <p:cNvSpPr txBox="1"/>
          <p:nvPr/>
        </p:nvSpPr>
        <p:spPr>
          <a:xfrm>
            <a:off x="4474993" y="162076"/>
            <a:ext cx="4091995" cy="523220"/>
          </a:xfrm>
          <a:prstGeom prst="rect">
            <a:avLst/>
          </a:prstGeom>
          <a:noFill/>
        </p:spPr>
        <p:txBody>
          <a:bodyPr wrap="square" rtlCol="0">
            <a:spAutoFit/>
          </a:bodyPr>
          <a:lstStyle/>
          <a:p>
            <a:r>
              <a:rPr lang="en-US" sz="2800" b="1" dirty="0" smtClean="0">
                <a:latin typeface="Handwriting - Dakota"/>
                <a:cs typeface="Handwriting - Dakota"/>
              </a:rPr>
              <a:t>Fall 2008 – The </a:t>
            </a:r>
            <a:r>
              <a:rPr lang="en-US" sz="2800" b="1" dirty="0" err="1" smtClean="0">
                <a:latin typeface="Handwriting - Dakota"/>
                <a:cs typeface="Handwriting - Dakota"/>
              </a:rPr>
              <a:t>Taus</a:t>
            </a:r>
            <a:endParaRPr lang="en-US" sz="2800" b="1" dirty="0">
              <a:latin typeface="Handwriting - Dakota"/>
              <a:cs typeface="Handwriting - Dakota"/>
            </a:endParaRPr>
          </a:p>
        </p:txBody>
      </p:sp>
      <p:pic>
        <p:nvPicPr>
          <p:cNvPr id="13" name="Picture 12" descr="Picture 26.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42090" y="3480514"/>
            <a:ext cx="2625386" cy="3377486"/>
          </a:xfrm>
          <a:prstGeom prst="rect">
            <a:avLst/>
          </a:prstGeom>
        </p:spPr>
      </p:pic>
      <p:sp>
        <p:nvSpPr>
          <p:cNvPr id="14" name="TextBox 13"/>
          <p:cNvSpPr txBox="1"/>
          <p:nvPr/>
        </p:nvSpPr>
        <p:spPr>
          <a:xfrm>
            <a:off x="-1" y="3480514"/>
            <a:ext cx="2761594" cy="2862323"/>
          </a:xfrm>
          <a:prstGeom prst="rect">
            <a:avLst/>
          </a:prstGeom>
          <a:noFill/>
        </p:spPr>
        <p:txBody>
          <a:bodyPr wrap="square" rtlCol="0">
            <a:spAutoFit/>
          </a:bodyPr>
          <a:lstStyle/>
          <a:p>
            <a:pPr marL="285750" indent="-285750">
              <a:buFont typeface="Arial"/>
              <a:buChar char="•"/>
            </a:pPr>
            <a:r>
              <a:rPr lang="en-US" dirty="0" smtClean="0">
                <a:latin typeface="Handwriting - Dakota"/>
                <a:cs typeface="Handwriting - Dakota"/>
              </a:rPr>
              <a:t>Fall 2008 new member</a:t>
            </a:r>
          </a:p>
          <a:p>
            <a:pPr marL="285750" indent="-285750">
              <a:buFont typeface="Arial"/>
              <a:buChar char="•"/>
            </a:pPr>
            <a:r>
              <a:rPr lang="en-US" dirty="0" smtClean="0">
                <a:latin typeface="Handwriting - Dakota"/>
                <a:cs typeface="Handwriting - Dakota"/>
              </a:rPr>
              <a:t>Panhellenic Delegate</a:t>
            </a:r>
          </a:p>
          <a:p>
            <a:pPr marL="285750" indent="-285750">
              <a:buFont typeface="Arial"/>
              <a:buChar char="•"/>
            </a:pPr>
            <a:r>
              <a:rPr lang="en-US" dirty="0" smtClean="0">
                <a:latin typeface="Handwriting - Dakota"/>
                <a:cs typeface="Handwriting - Dakota"/>
              </a:rPr>
              <a:t>Director of Administration</a:t>
            </a:r>
          </a:p>
          <a:p>
            <a:pPr marL="285750" indent="-285750">
              <a:buFont typeface="Arial"/>
              <a:buChar char="•"/>
            </a:pPr>
            <a:r>
              <a:rPr lang="en-US" dirty="0" smtClean="0">
                <a:latin typeface="Handwriting - Dakota"/>
                <a:cs typeface="Handwriting - Dakota"/>
              </a:rPr>
              <a:t>ELI 2009 Attendee</a:t>
            </a:r>
          </a:p>
          <a:p>
            <a:pPr marL="285750" indent="-285750">
              <a:buFont typeface="Arial"/>
              <a:buChar char="•"/>
            </a:pPr>
            <a:r>
              <a:rPr lang="en-US" dirty="0" smtClean="0">
                <a:latin typeface="Handwriting - Dakota"/>
                <a:cs typeface="Handwriting - Dakota"/>
              </a:rPr>
              <a:t>President</a:t>
            </a:r>
          </a:p>
          <a:p>
            <a:pPr marL="285750" indent="-285750">
              <a:buFont typeface="Arial"/>
              <a:buChar char="•"/>
            </a:pPr>
            <a:r>
              <a:rPr lang="en-US" dirty="0" smtClean="0">
                <a:latin typeface="Handwriting - Dakota"/>
                <a:cs typeface="Handwriting - Dakota"/>
              </a:rPr>
              <a:t>Regional Conference</a:t>
            </a:r>
          </a:p>
          <a:p>
            <a:pPr marL="285750" indent="-285750">
              <a:buFont typeface="Arial"/>
              <a:buChar char="•"/>
            </a:pPr>
            <a:r>
              <a:rPr lang="en-US" dirty="0" smtClean="0">
                <a:latin typeface="Handwriting - Dakota"/>
                <a:cs typeface="Handwriting - Dakota"/>
              </a:rPr>
              <a:t>International Conference, Miami</a:t>
            </a:r>
          </a:p>
        </p:txBody>
      </p:sp>
    </p:spTree>
    <p:extLst>
      <p:ext uri="{BB962C8B-B14F-4D97-AF65-F5344CB8AC3E}">
        <p14:creationId xmlns:p14="http://schemas.microsoft.com/office/powerpoint/2010/main" val="5761250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arfish.jp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 y="0"/>
            <a:ext cx="9403037" cy="6858000"/>
          </a:xfrm>
          <a:prstGeom prst="rect">
            <a:avLst/>
          </a:prstGeom>
        </p:spPr>
      </p:pic>
      <p:pic>
        <p:nvPicPr>
          <p:cNvPr id="7" name="Picture 6" descr="exe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5552" y="4414010"/>
            <a:ext cx="2633262" cy="1974947"/>
          </a:xfrm>
          <a:prstGeom prst="rect">
            <a:avLst/>
          </a:prstGeom>
        </p:spPr>
      </p:pic>
      <p:pic>
        <p:nvPicPr>
          <p:cNvPr id="10" name="Picture 9" descr="pref.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256255"/>
            <a:ext cx="2640649" cy="1980487"/>
          </a:xfrm>
          <a:prstGeom prst="rect">
            <a:avLst/>
          </a:prstGeom>
        </p:spPr>
      </p:pic>
      <p:pic>
        <p:nvPicPr>
          <p:cNvPr id="12" name="Picture 11" descr="sisterhood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9622" y="4494735"/>
            <a:ext cx="2525629" cy="2035734"/>
          </a:xfrm>
          <a:prstGeom prst="rect">
            <a:avLst/>
          </a:prstGeom>
        </p:spPr>
      </p:pic>
      <p:sp>
        <p:nvSpPr>
          <p:cNvPr id="15" name="TextBox 14"/>
          <p:cNvSpPr txBox="1"/>
          <p:nvPr/>
        </p:nvSpPr>
        <p:spPr>
          <a:xfrm>
            <a:off x="0" y="62336"/>
            <a:ext cx="9143999" cy="2185214"/>
          </a:xfrm>
          <a:prstGeom prst="rect">
            <a:avLst/>
          </a:prstGeom>
          <a:noFill/>
        </p:spPr>
        <p:txBody>
          <a:bodyPr wrap="square" rtlCol="0">
            <a:spAutoFit/>
          </a:bodyPr>
          <a:lstStyle/>
          <a:p>
            <a:pPr algn="ctr"/>
            <a:r>
              <a:rPr lang="en-US" b="1" dirty="0" smtClean="0">
                <a:latin typeface="Handwriting - Dakota"/>
                <a:cs typeface="Handwriting - Dakota"/>
              </a:rPr>
              <a:t>Relational Leadership Model</a:t>
            </a:r>
          </a:p>
          <a:p>
            <a:pPr algn="ctr"/>
            <a:r>
              <a:rPr lang="en-US" b="1" dirty="0" smtClean="0">
                <a:latin typeface="Handwriting - Dakota"/>
                <a:cs typeface="Handwriting - Dakota"/>
              </a:rPr>
              <a:t>Knowing, Being, Doing</a:t>
            </a:r>
            <a:endParaRPr lang="en-US" sz="1400" b="1" dirty="0" smtClean="0">
              <a:latin typeface="Handwriting - Dakota"/>
              <a:cs typeface="Handwriting - Dakota"/>
            </a:endParaRPr>
          </a:p>
          <a:p>
            <a:pPr algn="ctr"/>
            <a:endParaRPr lang="en-US" sz="1400" b="1" dirty="0">
              <a:latin typeface="Handwriting - Dakota"/>
              <a:cs typeface="Handwriting - Dakota"/>
            </a:endParaRPr>
          </a:p>
          <a:p>
            <a:pPr marL="285750" indent="-285750">
              <a:buFont typeface="Arial"/>
              <a:buChar char="•"/>
            </a:pPr>
            <a:r>
              <a:rPr lang="en-US" sz="1400" b="1" dirty="0" smtClean="0">
                <a:latin typeface="Handwriting - Dakota"/>
                <a:cs typeface="Handwriting - Dakota"/>
              </a:rPr>
              <a:t>Inclusive – including all members, being open and accepting to their points of view</a:t>
            </a:r>
          </a:p>
          <a:p>
            <a:pPr marL="285750" indent="-285750">
              <a:buFont typeface="Arial"/>
              <a:buChar char="•"/>
            </a:pPr>
            <a:r>
              <a:rPr lang="en-US" sz="1400" b="1" dirty="0" smtClean="0">
                <a:latin typeface="Handwriting - Dakota"/>
                <a:cs typeface="Handwriting - Dakota"/>
              </a:rPr>
              <a:t>Empowering - </a:t>
            </a:r>
            <a:r>
              <a:rPr lang="en-US" sz="1400" i="1" dirty="0">
                <a:latin typeface="Handwriting - Dakota"/>
                <a:cs typeface="Handwriting - Dakota"/>
              </a:rPr>
              <a:t>; empowering one’s self, and all others involved including the group, to challenge themselves and take on leadership roles. </a:t>
            </a:r>
            <a:endParaRPr lang="en-US" sz="1400" b="1" dirty="0" smtClean="0">
              <a:latin typeface="Handwriting - Dakota"/>
              <a:cs typeface="Handwriting - Dakota"/>
            </a:endParaRPr>
          </a:p>
          <a:p>
            <a:pPr marL="285750" indent="-285750">
              <a:buFont typeface="Arial"/>
              <a:buChar char="•"/>
            </a:pPr>
            <a:r>
              <a:rPr lang="en-US" sz="1400" b="1" dirty="0" smtClean="0">
                <a:latin typeface="Handwriting - Dakota"/>
                <a:cs typeface="Handwriting - Dakota"/>
              </a:rPr>
              <a:t>Purposeful – commitment to the group and all others involved</a:t>
            </a:r>
          </a:p>
          <a:p>
            <a:pPr marL="285750" indent="-285750">
              <a:buFont typeface="Arial"/>
              <a:buChar char="•"/>
            </a:pPr>
            <a:r>
              <a:rPr lang="en-US" sz="1400" b="1" dirty="0" smtClean="0">
                <a:latin typeface="Handwriting - Dakota"/>
                <a:cs typeface="Handwriting - Dakota"/>
              </a:rPr>
              <a:t>Ethical – having values that drive the leader</a:t>
            </a:r>
          </a:p>
          <a:p>
            <a:pPr marL="285750" indent="-285750">
              <a:buFont typeface="Arial"/>
              <a:buChar char="•"/>
            </a:pPr>
            <a:r>
              <a:rPr lang="en-US" sz="1400" b="1" dirty="0" smtClean="0">
                <a:latin typeface="Handwriting - Dakota"/>
                <a:cs typeface="Handwriting - Dakota"/>
              </a:rPr>
              <a:t>Process-oriented – keep the group on task to keep them as a strong team</a:t>
            </a:r>
            <a:endParaRPr lang="en-US" sz="1400" b="1" dirty="0">
              <a:latin typeface="Handwriting - Dakota"/>
              <a:cs typeface="Handwriting - Dakota"/>
            </a:endParaRPr>
          </a:p>
        </p:txBody>
      </p:sp>
      <p:pic>
        <p:nvPicPr>
          <p:cNvPr id="16" name="Picture 15" descr="Picture 36.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37817" y="2256255"/>
            <a:ext cx="3323752" cy="1113811"/>
          </a:xfrm>
          <a:prstGeom prst="rect">
            <a:avLst/>
          </a:prstGeom>
        </p:spPr>
      </p:pic>
      <p:pic>
        <p:nvPicPr>
          <p:cNvPr id="17" name="Picture 16" descr="Picture 3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51681" y="3664098"/>
            <a:ext cx="1214847" cy="1701587"/>
          </a:xfrm>
          <a:prstGeom prst="rect">
            <a:avLst/>
          </a:prstGeom>
        </p:spPr>
      </p:pic>
      <p:pic>
        <p:nvPicPr>
          <p:cNvPr id="18" name="Picture 17" descr="Picture 38.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878" y="5520471"/>
            <a:ext cx="817063" cy="868487"/>
          </a:xfrm>
          <a:prstGeom prst="rect">
            <a:avLst/>
          </a:prstGeom>
        </p:spPr>
      </p:pic>
      <p:pic>
        <p:nvPicPr>
          <p:cNvPr id="19" name="Picture 18" descr="gw2.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63449" y="2244151"/>
            <a:ext cx="2580550" cy="1826062"/>
          </a:xfrm>
          <a:prstGeom prst="rect">
            <a:avLst/>
          </a:prstGeom>
        </p:spPr>
      </p:pic>
    </p:spTree>
    <p:extLst>
      <p:ext uri="{BB962C8B-B14F-4D97-AF65-F5344CB8AC3E}">
        <p14:creationId xmlns:p14="http://schemas.microsoft.com/office/powerpoint/2010/main" val="3010846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fish.jp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 y="0"/>
            <a:ext cx="9403037" cy="6858000"/>
          </a:xfrm>
          <a:prstGeom prst="rect">
            <a:avLst/>
          </a:prstGeom>
        </p:spPr>
      </p:pic>
      <p:pic>
        <p:nvPicPr>
          <p:cNvPr id="6" name="Picture 5" descr="rdg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3923655" cy="2942742"/>
          </a:xfrm>
          <a:prstGeom prst="rect">
            <a:avLst/>
          </a:prstGeom>
        </p:spPr>
      </p:pic>
      <p:pic>
        <p:nvPicPr>
          <p:cNvPr id="7" name="Picture 6" descr="indiana.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1102" y="1308136"/>
            <a:ext cx="2082898" cy="1943450"/>
          </a:xfrm>
          <a:prstGeom prst="rect">
            <a:avLst/>
          </a:prstGeom>
        </p:spPr>
      </p:pic>
      <p:pic>
        <p:nvPicPr>
          <p:cNvPr id="8" name="Picture 7" descr="Picture 3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5287" y="3372084"/>
            <a:ext cx="2124591" cy="2956551"/>
          </a:xfrm>
          <a:prstGeom prst="rect">
            <a:avLst/>
          </a:prstGeom>
        </p:spPr>
      </p:pic>
      <p:pic>
        <p:nvPicPr>
          <p:cNvPr id="9" name="Picture 8" descr="Picture 3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06322" y="3706870"/>
            <a:ext cx="2136436" cy="2956551"/>
          </a:xfrm>
          <a:prstGeom prst="rect">
            <a:avLst/>
          </a:prstGeom>
        </p:spPr>
      </p:pic>
      <p:pic>
        <p:nvPicPr>
          <p:cNvPr id="10" name="Picture 9" descr="Picture 31.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73100" y="3901449"/>
            <a:ext cx="2154656" cy="2956551"/>
          </a:xfrm>
          <a:prstGeom prst="rect">
            <a:avLst/>
          </a:prstGeom>
        </p:spPr>
      </p:pic>
      <p:pic>
        <p:nvPicPr>
          <p:cNvPr id="11" name="Picture 10" descr="Picture 30.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45538" y="3409155"/>
            <a:ext cx="2154656" cy="2988717"/>
          </a:xfrm>
          <a:prstGeom prst="rect">
            <a:avLst/>
          </a:prstGeom>
        </p:spPr>
      </p:pic>
      <p:pic>
        <p:nvPicPr>
          <p:cNvPr id="12" name="Picture 11" descr="Picture 29.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612099" y="3706870"/>
            <a:ext cx="2176190" cy="2951929"/>
          </a:xfrm>
          <a:prstGeom prst="rect">
            <a:avLst/>
          </a:prstGeom>
        </p:spPr>
      </p:pic>
      <p:pic>
        <p:nvPicPr>
          <p:cNvPr id="13" name="Picture 12" descr="Picture 27.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718753" y="3901449"/>
            <a:ext cx="2139071" cy="2956551"/>
          </a:xfrm>
          <a:prstGeom prst="rect">
            <a:avLst/>
          </a:prstGeom>
        </p:spPr>
      </p:pic>
      <p:sp>
        <p:nvSpPr>
          <p:cNvPr id="15" name="Rectangle 14"/>
          <p:cNvSpPr/>
          <p:nvPr/>
        </p:nvSpPr>
        <p:spPr>
          <a:xfrm>
            <a:off x="4572000" y="107807"/>
            <a:ext cx="4572000" cy="1200329"/>
          </a:xfrm>
          <a:prstGeom prst="rect">
            <a:avLst/>
          </a:prstGeom>
        </p:spPr>
        <p:txBody>
          <a:bodyPr>
            <a:spAutoFit/>
          </a:bodyPr>
          <a:lstStyle/>
          <a:p>
            <a:r>
              <a:rPr lang="en-US" b="1" dirty="0">
                <a:latin typeface="Handwriting - Dakota"/>
                <a:cs typeface="Handwriting - Dakota"/>
              </a:rPr>
              <a:t>Never tell people how to do things. Tell them what to do and they will surprise you with their ingenuity</a:t>
            </a:r>
            <a:r>
              <a:rPr lang="en-US" b="1" dirty="0" smtClean="0">
                <a:latin typeface="Handwriting - Dakota"/>
                <a:cs typeface="Handwriting - Dakota"/>
              </a:rPr>
              <a:t>. </a:t>
            </a:r>
          </a:p>
          <a:p>
            <a:r>
              <a:rPr lang="en-US" b="1" dirty="0" smtClean="0">
                <a:latin typeface="Handwriting - Dakota"/>
                <a:cs typeface="Handwriting - Dakota"/>
              </a:rPr>
              <a:t>-- George </a:t>
            </a:r>
            <a:r>
              <a:rPr lang="en-US" b="1" dirty="0">
                <a:latin typeface="Handwriting - Dakota"/>
                <a:cs typeface="Handwriting - Dakota"/>
              </a:rPr>
              <a:t>Patton </a:t>
            </a:r>
          </a:p>
        </p:txBody>
      </p:sp>
      <p:pic>
        <p:nvPicPr>
          <p:cNvPr id="16" name="Picture 15" descr="sisterhood4.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72626" y="1291998"/>
            <a:ext cx="2690409" cy="1959588"/>
          </a:xfrm>
          <a:prstGeom prst="rect">
            <a:avLst/>
          </a:prstGeom>
        </p:spPr>
      </p:pic>
    </p:spTree>
    <p:extLst>
      <p:ext uri="{BB962C8B-B14F-4D97-AF65-F5344CB8AC3E}">
        <p14:creationId xmlns:p14="http://schemas.microsoft.com/office/powerpoint/2010/main" val="38695187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Water_ Backgroun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75"/>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7192" y="5296257"/>
            <a:ext cx="845997" cy="78999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960908"/>
            <a:ext cx="891571" cy="844753"/>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6091" y="141968"/>
            <a:ext cx="1601804" cy="85213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57209" y="1359096"/>
            <a:ext cx="1475034" cy="1520419"/>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9576" y="1693779"/>
            <a:ext cx="1418371" cy="1095798"/>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9563" y="1693779"/>
            <a:ext cx="1314811" cy="1015791"/>
          </a:xfrm>
          <a:prstGeom prst="rect">
            <a:avLst/>
          </a:prstGeom>
        </p:spPr>
      </p:pic>
      <p:pic>
        <p:nvPicPr>
          <p:cNvPr id="11" name="Picture 10"/>
          <p:cNvPicPr>
            <a:picLocks noChangeAspect="1"/>
          </p:cNvPicPr>
          <p:nvPr/>
        </p:nvPicPr>
        <p:blipFill>
          <a:blip r:embed="rId9"/>
          <a:stretch>
            <a:fillRect/>
          </a:stretch>
        </p:blipFill>
        <p:spPr>
          <a:xfrm rot="7475276">
            <a:off x="1739617" y="618776"/>
            <a:ext cx="1689100" cy="1016000"/>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5695" y="4718073"/>
            <a:ext cx="1607736" cy="1146852"/>
          </a:xfrm>
          <a:prstGeom prst="rect">
            <a:avLst/>
          </a:prstGeom>
        </p:spPr>
      </p:pic>
      <p:sp>
        <p:nvSpPr>
          <p:cNvPr id="13" name="TextBox 12"/>
          <p:cNvSpPr txBox="1"/>
          <p:nvPr/>
        </p:nvSpPr>
        <p:spPr>
          <a:xfrm>
            <a:off x="2832022" y="1093614"/>
            <a:ext cx="3124583" cy="646331"/>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latin typeface="Handwriting - Dakota"/>
                <a:cs typeface="Handwriting - Dakota"/>
              </a:rPr>
              <a:t>St. Rocks</a:t>
            </a:r>
            <a:endParaRPr lang="en-US" sz="3600" b="1" dirty="0">
              <a:ln/>
              <a:solidFill>
                <a:schemeClr val="accent3"/>
              </a:solidFill>
              <a:latin typeface="Handwriting - Dakota"/>
              <a:cs typeface="Handwriting - Dakota"/>
            </a:endParaRPr>
          </a:p>
        </p:txBody>
      </p:sp>
    </p:spTree>
    <p:extLst>
      <p:ext uri="{BB962C8B-B14F-4D97-AF65-F5344CB8AC3E}">
        <p14:creationId xmlns:p14="http://schemas.microsoft.com/office/powerpoint/2010/main" val="37404059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GT1213.jpg"/>
          <p:cNvPicPr>
            <a:picLocks noChangeAspect="1"/>
          </p:cNvPicPr>
          <p:nvPr/>
        </p:nvPicPr>
        <p:blipFill>
          <a:blip r:embed="rId2">
            <a:alphaModFix amt="46000"/>
            <a:extLst>
              <a:ext uri="{28A0092B-C50C-407E-A947-70E740481C1C}">
                <a14:useLocalDpi xmlns:a14="http://schemas.microsoft.com/office/drawing/2010/main"/>
              </a:ext>
            </a:extLst>
          </a:blip>
          <a:stretch>
            <a:fillRect/>
          </a:stretch>
        </p:blipFill>
        <p:spPr>
          <a:xfrm>
            <a:off x="0" y="-617992"/>
            <a:ext cx="10328313" cy="7510325"/>
          </a:xfrm>
          <a:prstGeom prst="rect">
            <a:avLst/>
          </a:prstGeom>
        </p:spPr>
      </p:pic>
      <p:pic>
        <p:nvPicPr>
          <p:cNvPr id="8" name="Picture 7" descr="Picture 18.png"/>
          <p:cNvPicPr>
            <a:picLocks noChangeAspect="1"/>
          </p:cNvPicPr>
          <p:nvPr/>
        </p:nvPicPr>
        <p:blipFill>
          <a:blip r:embed="rId3">
            <a:extLst>
              <a:ext uri="{BEBA8EAE-BF5A-486C-A8C5-ECC9F3942E4B}">
                <a14:imgProps xmlns:a14="http://schemas.microsoft.com/office/drawing/2010/main">
                  <a14:imgLayer r:embed="rId4">
                    <a14:imgEffect>
                      <a14:brightnessContrast bright="44000" contrast="42000"/>
                    </a14:imgEffect>
                  </a14:imgLayer>
                </a14:imgProps>
              </a:ext>
              <a:ext uri="{28A0092B-C50C-407E-A947-70E740481C1C}">
                <a14:useLocalDpi xmlns:a14="http://schemas.microsoft.com/office/drawing/2010/main"/>
              </a:ext>
            </a:extLst>
          </a:blip>
          <a:stretch>
            <a:fillRect/>
          </a:stretch>
        </p:blipFill>
        <p:spPr>
          <a:xfrm>
            <a:off x="527289" y="1531838"/>
            <a:ext cx="3586467" cy="4781956"/>
          </a:xfrm>
          <a:prstGeom prst="rect">
            <a:avLst/>
          </a:prstGeom>
        </p:spPr>
      </p:pic>
      <p:pic>
        <p:nvPicPr>
          <p:cNvPr id="9" name="Picture 8" descr="Picture 17.png"/>
          <p:cNvPicPr>
            <a:picLocks noChangeAspect="1"/>
          </p:cNvPicPr>
          <p:nvPr/>
        </p:nvPicPr>
        <p:blipFill>
          <a:blip r:embed="rId5">
            <a:extLst>
              <a:ext uri="{BEBA8EAE-BF5A-486C-A8C5-ECC9F3942E4B}">
                <a14:imgProps xmlns:a14="http://schemas.microsoft.com/office/drawing/2010/main">
                  <a14:imgLayer r:embed="rId6">
                    <a14:imgEffect>
                      <a14:brightnessContrast bright="55000" contrast="31000"/>
                    </a14:imgEffect>
                  </a14:imgLayer>
                </a14:imgProps>
              </a:ext>
              <a:ext uri="{28A0092B-C50C-407E-A947-70E740481C1C}">
                <a14:useLocalDpi xmlns:a14="http://schemas.microsoft.com/office/drawing/2010/main"/>
              </a:ext>
            </a:extLst>
          </a:blip>
          <a:stretch>
            <a:fillRect/>
          </a:stretch>
        </p:blipFill>
        <p:spPr>
          <a:xfrm>
            <a:off x="5042595" y="1448078"/>
            <a:ext cx="3586467" cy="4865716"/>
          </a:xfrm>
          <a:prstGeom prst="rect">
            <a:avLst/>
          </a:prstGeom>
        </p:spPr>
      </p:pic>
      <p:sp>
        <p:nvSpPr>
          <p:cNvPr id="10" name="TextBox 9"/>
          <p:cNvSpPr txBox="1"/>
          <p:nvPr/>
        </p:nvSpPr>
        <p:spPr>
          <a:xfrm>
            <a:off x="527289" y="0"/>
            <a:ext cx="7717177" cy="584776"/>
          </a:xfrm>
          <a:prstGeom prst="rect">
            <a:avLst/>
          </a:prstGeom>
          <a:noFill/>
        </p:spPr>
        <p:txBody>
          <a:bodyPr wrap="square" rtlCol="0">
            <a:spAutoFit/>
          </a:bodyPr>
          <a:lstStyle/>
          <a:p>
            <a:pPr algn="ctr"/>
            <a:r>
              <a:rPr lang="en-US" sz="3200" dirty="0" smtClean="0">
                <a:latin typeface="Handwriting - Dakota"/>
                <a:cs typeface="Handwriting - Dakota"/>
              </a:rPr>
              <a:t>Leadership Practice Inventory</a:t>
            </a:r>
            <a:endParaRPr lang="en-US" sz="3200" dirty="0">
              <a:latin typeface="Handwriting - Dakota"/>
              <a:cs typeface="Handwriting - Dakota"/>
            </a:endParaRPr>
          </a:p>
        </p:txBody>
      </p:sp>
      <p:sp>
        <p:nvSpPr>
          <p:cNvPr id="11" name="TextBox 10"/>
          <p:cNvSpPr txBox="1"/>
          <p:nvPr/>
        </p:nvSpPr>
        <p:spPr>
          <a:xfrm>
            <a:off x="765990" y="745763"/>
            <a:ext cx="7478476" cy="646331"/>
          </a:xfrm>
          <a:prstGeom prst="rect">
            <a:avLst/>
          </a:prstGeom>
          <a:noFill/>
        </p:spPr>
        <p:txBody>
          <a:bodyPr wrap="square" rtlCol="0">
            <a:spAutoFit/>
          </a:bodyPr>
          <a:lstStyle/>
          <a:p>
            <a:r>
              <a:rPr lang="en-US" dirty="0" smtClean="0">
                <a:latin typeface="Handwriting - Dakota"/>
                <a:cs typeface="Handwriting - Dakota"/>
              </a:rPr>
              <a:t>  Beginning of Spring,									End of Spring, </a:t>
            </a:r>
          </a:p>
          <a:p>
            <a:r>
              <a:rPr lang="en-US" dirty="0" smtClean="0">
                <a:latin typeface="Handwriting - Dakota"/>
                <a:cs typeface="Handwriting - Dakota"/>
              </a:rPr>
              <a:t>     Freshman year											Sophomore Year</a:t>
            </a:r>
            <a:endParaRPr lang="en-US" dirty="0">
              <a:latin typeface="Handwriting - Dakota"/>
              <a:cs typeface="Handwriting - Dakota"/>
            </a:endParaRPr>
          </a:p>
        </p:txBody>
      </p:sp>
    </p:spTree>
    <p:extLst>
      <p:ext uri="{BB962C8B-B14F-4D97-AF65-F5344CB8AC3E}">
        <p14:creationId xmlns:p14="http://schemas.microsoft.com/office/powerpoint/2010/main" val="17386916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GT1213.jpg"/>
          <p:cNvPicPr>
            <a:picLocks noChangeAspect="1"/>
          </p:cNvPicPr>
          <p:nvPr/>
        </p:nvPicPr>
        <p:blipFill>
          <a:blip r:embed="rId3">
            <a:alphaModFix amt="46000"/>
            <a:extLst>
              <a:ext uri="{28A0092B-C50C-407E-A947-70E740481C1C}">
                <a14:useLocalDpi xmlns:a14="http://schemas.microsoft.com/office/drawing/2010/main"/>
              </a:ext>
            </a:extLst>
          </a:blip>
          <a:stretch>
            <a:fillRect/>
          </a:stretch>
        </p:blipFill>
        <p:spPr>
          <a:xfrm>
            <a:off x="0" y="-617992"/>
            <a:ext cx="10328313" cy="7510325"/>
          </a:xfrm>
          <a:prstGeom prst="rect">
            <a:avLst/>
          </a:prstGeom>
        </p:spPr>
      </p:pic>
      <p:pic>
        <p:nvPicPr>
          <p:cNvPr id="9" name="Picture 8" descr="Picture 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87954" y="1211174"/>
            <a:ext cx="5491771" cy="4115863"/>
          </a:xfrm>
          <a:prstGeom prst="rect">
            <a:avLst/>
          </a:prstGeom>
        </p:spPr>
      </p:pic>
      <p:pic>
        <p:nvPicPr>
          <p:cNvPr id="5" name="Picture 4" descr="Picture 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6935" y="4172082"/>
            <a:ext cx="2418929" cy="2521426"/>
          </a:xfrm>
          <a:prstGeom prst="rect">
            <a:avLst/>
          </a:prstGeom>
        </p:spPr>
      </p:pic>
      <p:pic>
        <p:nvPicPr>
          <p:cNvPr id="6" name="Picture 5" descr="Picture 16.pn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6200000">
            <a:off x="4545353" y="2210493"/>
            <a:ext cx="3903397" cy="3923177"/>
          </a:xfrm>
          <a:prstGeom prst="rect">
            <a:avLst/>
          </a:prstGeom>
        </p:spPr>
      </p:pic>
      <p:sp>
        <p:nvSpPr>
          <p:cNvPr id="7" name="TextBox 6"/>
          <p:cNvSpPr txBox="1"/>
          <p:nvPr/>
        </p:nvSpPr>
        <p:spPr>
          <a:xfrm>
            <a:off x="2527315" y="502234"/>
            <a:ext cx="8244466" cy="1077218"/>
          </a:xfrm>
          <a:prstGeom prst="rect">
            <a:avLst/>
          </a:prstGeom>
          <a:noFill/>
        </p:spPr>
        <p:txBody>
          <a:bodyPr wrap="square" rtlCol="0">
            <a:spAutoFit/>
          </a:bodyPr>
          <a:lstStyle/>
          <a:p>
            <a:pPr algn="ctr"/>
            <a:r>
              <a:rPr lang="en-US" sz="3200" b="1" dirty="0" smtClean="0">
                <a:latin typeface="Handwriting - Dakota"/>
                <a:cs typeface="Handwriting - Dakota"/>
              </a:rPr>
              <a:t>TypeFocus, </a:t>
            </a:r>
          </a:p>
          <a:p>
            <a:pPr algn="ctr"/>
            <a:r>
              <a:rPr lang="en-US" sz="3200" b="1" dirty="0" smtClean="0">
                <a:latin typeface="Handwriting - Dakota"/>
                <a:cs typeface="Handwriting - Dakota"/>
              </a:rPr>
              <a:t>then and Now…</a:t>
            </a:r>
            <a:endParaRPr lang="en-US" sz="3200" b="1" dirty="0">
              <a:latin typeface="Handwriting - Dakota"/>
              <a:cs typeface="Handwriting - Dakota"/>
            </a:endParaRPr>
          </a:p>
        </p:txBody>
      </p:sp>
    </p:spTree>
    <p:extLst>
      <p:ext uri="{BB962C8B-B14F-4D97-AF65-F5344CB8AC3E}">
        <p14:creationId xmlns:p14="http://schemas.microsoft.com/office/powerpoint/2010/main" val="4215526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GT1213.jpg"/>
          <p:cNvPicPr>
            <a:picLocks noChangeAspect="1"/>
          </p:cNvPicPr>
          <p:nvPr/>
        </p:nvPicPr>
        <p:blipFill>
          <a:blip r:embed="rId2">
            <a:alphaModFix amt="46000"/>
            <a:extLst>
              <a:ext uri="{28A0092B-C50C-407E-A947-70E740481C1C}">
                <a14:useLocalDpi xmlns:a14="http://schemas.microsoft.com/office/drawing/2010/main"/>
              </a:ext>
            </a:extLst>
          </a:blip>
          <a:stretch>
            <a:fillRect/>
          </a:stretch>
        </p:blipFill>
        <p:spPr>
          <a:xfrm>
            <a:off x="0" y="-617992"/>
            <a:ext cx="10328313" cy="7510325"/>
          </a:xfrm>
          <a:prstGeom prst="rect">
            <a:avLst/>
          </a:prstGeom>
        </p:spPr>
      </p:pic>
      <p:pic>
        <p:nvPicPr>
          <p:cNvPr id="5" name="Picture 4" descr="388182_2423793834377_1237410309_32326616_510156934_n.jpg"/>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3769475" y="262025"/>
            <a:ext cx="2576015" cy="1773708"/>
          </a:xfrm>
          <a:prstGeom prst="rect">
            <a:avLst/>
          </a:prstGeom>
        </p:spPr>
      </p:pic>
      <p:pic>
        <p:nvPicPr>
          <p:cNvPr id="6" name="Picture 5" descr="blue ram.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432" y="0"/>
            <a:ext cx="3459838" cy="2508520"/>
          </a:xfrm>
          <a:prstGeom prst="rect">
            <a:avLst/>
          </a:prstGeom>
        </p:spPr>
      </p:pic>
      <p:pic>
        <p:nvPicPr>
          <p:cNvPr id="8" name="Picture 7"/>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rightnessContrast bright="66000" contrast="-1000"/>
                    </a14:imgEffect>
                  </a14:imgLayer>
                </a14:imgProps>
              </a:ext>
              <a:ext uri="{28A0092B-C50C-407E-A947-70E740481C1C}">
                <a14:useLocalDpi xmlns:a14="http://schemas.microsoft.com/office/drawing/2010/main"/>
              </a:ext>
            </a:extLst>
          </a:blip>
          <a:srcRect l="15830" t="20700"/>
          <a:stretch/>
        </p:blipFill>
        <p:spPr>
          <a:xfrm>
            <a:off x="0" y="2438849"/>
            <a:ext cx="3459838" cy="2417753"/>
          </a:xfrm>
          <a:prstGeom prst="rect">
            <a:avLst/>
          </a:prstGeom>
        </p:spPr>
      </p:pic>
      <p:pic>
        <p:nvPicPr>
          <p:cNvPr id="7" name="Picture 6" descr="IMG_136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5432" y="4514892"/>
            <a:ext cx="3124144" cy="2343108"/>
          </a:xfrm>
          <a:prstGeom prst="rect">
            <a:avLst/>
          </a:prstGeom>
        </p:spPr>
      </p:pic>
      <p:pic>
        <p:nvPicPr>
          <p:cNvPr id="9" name="Picture 8" descr="47178_152445634775150_100000291420948_399314_7095364_n.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91285" y="833939"/>
            <a:ext cx="2752715" cy="2721028"/>
          </a:xfrm>
          <a:prstGeom prst="rect">
            <a:avLst/>
          </a:prstGeom>
        </p:spPr>
      </p:pic>
      <p:pic>
        <p:nvPicPr>
          <p:cNvPr id="10" name="Picture 9" descr="institute.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18648" y="3554967"/>
            <a:ext cx="3236371" cy="2603269"/>
          </a:xfrm>
          <a:prstGeom prst="rect">
            <a:avLst/>
          </a:prstGeom>
        </p:spPr>
      </p:pic>
      <p:sp>
        <p:nvSpPr>
          <p:cNvPr id="11" name="TextBox 10"/>
          <p:cNvSpPr txBox="1"/>
          <p:nvPr/>
        </p:nvSpPr>
        <p:spPr>
          <a:xfrm>
            <a:off x="3769475" y="2438849"/>
            <a:ext cx="2035919" cy="1815882"/>
          </a:xfrm>
          <a:prstGeom prst="rect">
            <a:avLst/>
          </a:prstGeom>
          <a:noFill/>
        </p:spPr>
        <p:txBody>
          <a:bodyPr wrap="square" rtlCol="0">
            <a:spAutoFit/>
          </a:bodyPr>
          <a:lstStyle/>
          <a:p>
            <a:pPr algn="ctr"/>
            <a:r>
              <a:rPr lang="en-US" sz="2800" b="1" dirty="0" smtClean="0">
                <a:latin typeface="Handwriting - Dakota"/>
                <a:cs typeface="Handwriting - Dakota"/>
              </a:rPr>
              <a:t>From the beginning</a:t>
            </a:r>
          </a:p>
          <a:p>
            <a:pPr algn="ctr"/>
            <a:r>
              <a:rPr lang="en-US" sz="2800" b="1" dirty="0" smtClean="0">
                <a:latin typeface="Handwriting - Dakota"/>
                <a:cs typeface="Handwriting - Dakota"/>
              </a:rPr>
              <a:t>…</a:t>
            </a:r>
            <a:endParaRPr lang="en-US" sz="2800" b="1" dirty="0">
              <a:latin typeface="Handwriting - Dakota"/>
              <a:cs typeface="Handwriting - Dakota"/>
            </a:endParaRPr>
          </a:p>
          <a:p>
            <a:pPr algn="ctr"/>
            <a:r>
              <a:rPr lang="en-US" sz="2800" b="1" dirty="0" smtClean="0">
                <a:latin typeface="Handwriting - Dakota"/>
                <a:cs typeface="Handwriting - Dakota"/>
              </a:rPr>
              <a:t>to the end</a:t>
            </a:r>
            <a:endParaRPr lang="en-US" sz="2800" b="1" dirty="0">
              <a:latin typeface="Handwriting - Dakota"/>
              <a:cs typeface="Handwriting - Dakota"/>
            </a:endParaRPr>
          </a:p>
        </p:txBody>
      </p:sp>
      <p:pic>
        <p:nvPicPr>
          <p:cNvPr id="12" name="Picture 11" descr="37410_1534573083879_1221360073_31514594_4130171_n.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479576" y="4549225"/>
            <a:ext cx="2439072" cy="2343108"/>
          </a:xfrm>
          <a:prstGeom prst="rect">
            <a:avLst/>
          </a:prstGeom>
        </p:spPr>
      </p:pic>
    </p:spTree>
    <p:extLst>
      <p:ext uri="{BB962C8B-B14F-4D97-AF65-F5344CB8AC3E}">
        <p14:creationId xmlns:p14="http://schemas.microsoft.com/office/powerpoint/2010/main" val="32396625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 name="Content Placeholder 12"/>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pic>
        <p:nvPicPr>
          <p:cNvPr id="4" name="Picture 3" descr="Water_ Backgrou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75"/>
            <a:ext cx="9144000"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0190" y="4901258"/>
            <a:ext cx="845997" cy="78999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515" y="2116155"/>
            <a:ext cx="891571" cy="84475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7514" y="141968"/>
            <a:ext cx="1601804" cy="852138"/>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300378" y="79781"/>
            <a:ext cx="1475034" cy="1520419"/>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7782" y="2373005"/>
            <a:ext cx="1418371" cy="1095798"/>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16968" y="2453012"/>
            <a:ext cx="1314811" cy="1015791"/>
          </a:xfrm>
          <a:prstGeom prst="rect">
            <a:avLst/>
          </a:prstGeom>
        </p:spPr>
      </p:pic>
      <p:pic>
        <p:nvPicPr>
          <p:cNvPr id="11" name="Picture 10"/>
          <p:cNvPicPr>
            <a:picLocks noChangeAspect="1"/>
          </p:cNvPicPr>
          <p:nvPr/>
        </p:nvPicPr>
        <p:blipFill>
          <a:blip r:embed="rId10"/>
          <a:stretch>
            <a:fillRect/>
          </a:stretch>
        </p:blipFill>
        <p:spPr>
          <a:xfrm rot="11740178">
            <a:off x="5663232" y="1092200"/>
            <a:ext cx="1689100" cy="1016000"/>
          </a:xfrm>
          <a:prstGeom prst="rect">
            <a:avLst/>
          </a:prstGeom>
        </p:spPr>
      </p:pic>
      <p:pic>
        <p:nvPicPr>
          <p:cNvPr id="19" name="Picture 1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01994" y="4979311"/>
            <a:ext cx="1607736" cy="1146852"/>
          </a:xfrm>
          <a:prstGeom prst="rect">
            <a:avLst/>
          </a:prstGeom>
        </p:spPr>
      </p:pic>
      <p:sp>
        <p:nvSpPr>
          <p:cNvPr id="14" name="TextBox 13"/>
          <p:cNvSpPr txBox="1"/>
          <p:nvPr/>
        </p:nvSpPr>
        <p:spPr>
          <a:xfrm>
            <a:off x="5776796" y="3468803"/>
            <a:ext cx="3124583" cy="1200329"/>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latin typeface="Handwriting - Dakota"/>
                <a:cs typeface="Handwriting - Dakota"/>
              </a:rPr>
              <a:t>Seagrass</a:t>
            </a:r>
          </a:p>
          <a:p>
            <a:pPr algn="ctr"/>
            <a:r>
              <a:rPr lang="en-US" sz="3600" b="1" dirty="0" smtClean="0">
                <a:ln/>
                <a:solidFill>
                  <a:schemeClr val="accent3"/>
                </a:solidFill>
                <a:latin typeface="Handwriting - Dakota"/>
                <a:cs typeface="Handwriting - Dakota"/>
              </a:rPr>
              <a:t>Island</a:t>
            </a:r>
            <a:endParaRPr lang="en-US" sz="3600" b="1" dirty="0">
              <a:ln/>
              <a:solidFill>
                <a:schemeClr val="accent3"/>
              </a:solidFill>
              <a:latin typeface="Handwriting - Dakota"/>
              <a:cs typeface="Handwriting - Dakota"/>
            </a:endParaRPr>
          </a:p>
        </p:txBody>
      </p:sp>
    </p:spTree>
    <p:extLst>
      <p:ext uri="{BB962C8B-B14F-4D97-AF65-F5344CB8AC3E}">
        <p14:creationId xmlns:p14="http://schemas.microsoft.com/office/powerpoint/2010/main" val="42920309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Zostera marina IMG_2196_small.jpg"/>
          <p:cNvPicPr>
            <a:picLocks noChangeAspect="1"/>
          </p:cNvPicPr>
          <p:nvPr/>
        </p:nvPicPr>
        <p:blipFill>
          <a:blip r:embed="rId3">
            <a:alphaModFix amt="58000"/>
            <a:extLst>
              <a:ext uri="{28A0092B-C50C-407E-A947-70E740481C1C}">
                <a14:useLocalDpi xmlns:a14="http://schemas.microsoft.com/office/drawing/2010/main"/>
              </a:ext>
            </a:extLst>
          </a:blip>
          <a:stretch>
            <a:fillRect/>
          </a:stretch>
        </p:blipFill>
        <p:spPr>
          <a:xfrm>
            <a:off x="-2" y="-483738"/>
            <a:ext cx="9292664" cy="7361894"/>
          </a:xfrm>
          <a:prstGeom prst="rect">
            <a:avLst/>
          </a:prstGeom>
        </p:spPr>
      </p:pic>
      <p:pic>
        <p:nvPicPr>
          <p:cNvPr id="6" name="Picture 5" descr="Picture 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3272712" cy="4857755"/>
          </a:xfrm>
          <a:prstGeom prst="rect">
            <a:avLst/>
          </a:prstGeom>
        </p:spPr>
      </p:pic>
      <p:pic>
        <p:nvPicPr>
          <p:cNvPr id="9" name="Picture 8" descr="Picture 1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36355" y="730295"/>
            <a:ext cx="3272713" cy="4941186"/>
          </a:xfrm>
          <a:prstGeom prst="rect">
            <a:avLst/>
          </a:prstGeom>
        </p:spPr>
      </p:pic>
      <p:pic>
        <p:nvPicPr>
          <p:cNvPr id="10" name="Picture 9" descr="Picture 1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19172" y="1420482"/>
            <a:ext cx="3272713" cy="4941185"/>
          </a:xfrm>
          <a:prstGeom prst="rect">
            <a:avLst/>
          </a:prstGeom>
        </p:spPr>
      </p:pic>
      <p:pic>
        <p:nvPicPr>
          <p:cNvPr id="8" name="Picture 7" descr="Picture 1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71287" y="1916814"/>
            <a:ext cx="3272713" cy="4941186"/>
          </a:xfrm>
          <a:prstGeom prst="rect">
            <a:avLst/>
          </a:prstGeom>
        </p:spPr>
      </p:pic>
      <p:pic>
        <p:nvPicPr>
          <p:cNvPr id="11" name="Picture 10" descr="senate.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5397565"/>
            <a:ext cx="2074254" cy="1555691"/>
          </a:xfrm>
          <a:prstGeom prst="rect">
            <a:avLst/>
          </a:prstGeom>
        </p:spPr>
      </p:pic>
    </p:spTree>
    <p:extLst>
      <p:ext uri="{BB962C8B-B14F-4D97-AF65-F5344CB8AC3E}">
        <p14:creationId xmlns:p14="http://schemas.microsoft.com/office/powerpoint/2010/main" val="9719848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blue-oce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752"/>
            <a:ext cx="9151929" cy="6855248"/>
          </a:xfrm>
          <a:prstGeom prst="rect">
            <a:avLst/>
          </a:prstGeom>
        </p:spPr>
      </p:pic>
      <p:pic>
        <p:nvPicPr>
          <p:cNvPr id="4" name="Leadership Jorne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2269" y="523174"/>
            <a:ext cx="8034337" cy="4525963"/>
          </a:xfrm>
        </p:spPr>
      </p:pic>
    </p:spTree>
    <p:extLst>
      <p:ext uri="{BB962C8B-B14F-4D97-AF65-F5344CB8AC3E}">
        <p14:creationId xmlns:p14="http://schemas.microsoft.com/office/powerpoint/2010/main" val="17421290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Zostera marina IMG_2196_small.jpg"/>
          <p:cNvPicPr>
            <a:picLocks noChangeAspect="1"/>
          </p:cNvPicPr>
          <p:nvPr/>
        </p:nvPicPr>
        <p:blipFill>
          <a:blip r:embed="rId3">
            <a:alphaModFix amt="58000"/>
            <a:extLst>
              <a:ext uri="{28A0092B-C50C-407E-A947-70E740481C1C}">
                <a14:useLocalDpi xmlns:a14="http://schemas.microsoft.com/office/drawing/2010/main"/>
              </a:ext>
            </a:extLst>
          </a:blip>
          <a:stretch>
            <a:fillRect/>
          </a:stretch>
        </p:blipFill>
        <p:spPr>
          <a:xfrm>
            <a:off x="-2" y="-483738"/>
            <a:ext cx="9292664" cy="7361894"/>
          </a:xfrm>
          <a:prstGeom prst="rect">
            <a:avLst/>
          </a:prstGeom>
        </p:spPr>
      </p:pic>
      <p:pic>
        <p:nvPicPr>
          <p:cNvPr id="10" name="Picture 9" descr="DSCI004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583" y="3515359"/>
            <a:ext cx="2619417" cy="1964563"/>
          </a:xfrm>
          <a:prstGeom prst="rect">
            <a:avLst/>
          </a:prstGeom>
        </p:spPr>
      </p:pic>
      <p:pic>
        <p:nvPicPr>
          <p:cNvPr id="11" name="Picture 10" descr="DSC0039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082" y="369332"/>
            <a:ext cx="3290189" cy="2199518"/>
          </a:xfrm>
          <a:prstGeom prst="rect">
            <a:avLst/>
          </a:prstGeom>
        </p:spPr>
      </p:pic>
      <p:pic>
        <p:nvPicPr>
          <p:cNvPr id="14" name="Picture 13" descr="Picture 12.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20072" y="462517"/>
            <a:ext cx="3245377" cy="1934644"/>
          </a:xfrm>
          <a:prstGeom prst="rect">
            <a:avLst/>
          </a:prstGeom>
        </p:spPr>
      </p:pic>
      <p:sp>
        <p:nvSpPr>
          <p:cNvPr id="15" name="TextBox 14"/>
          <p:cNvSpPr txBox="1"/>
          <p:nvPr/>
        </p:nvSpPr>
        <p:spPr>
          <a:xfrm>
            <a:off x="2265753" y="112275"/>
            <a:ext cx="3426796" cy="400110"/>
          </a:xfrm>
          <a:prstGeom prst="rect">
            <a:avLst/>
          </a:prstGeom>
          <a:noFill/>
        </p:spPr>
        <p:txBody>
          <a:bodyPr wrap="square" rtlCol="0">
            <a:spAutoFit/>
          </a:bodyPr>
          <a:lstStyle/>
          <a:p>
            <a:r>
              <a:rPr lang="en-US" sz="2000" dirty="0" smtClean="0">
                <a:latin typeface="Handwriting - Dakota"/>
                <a:cs typeface="Handwriting - Dakota"/>
              </a:rPr>
              <a:t>Forming</a:t>
            </a:r>
            <a:endParaRPr lang="en-US" sz="2000" dirty="0">
              <a:latin typeface="Handwriting - Dakota"/>
              <a:cs typeface="Handwriting - Dakota"/>
            </a:endParaRPr>
          </a:p>
        </p:txBody>
      </p:sp>
      <p:pic>
        <p:nvPicPr>
          <p:cNvPr id="16" name="Picture 15" descr="IMG_0073.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 y="3161961"/>
            <a:ext cx="3090615" cy="2317961"/>
          </a:xfrm>
          <a:prstGeom prst="rect">
            <a:avLst/>
          </a:prstGeom>
        </p:spPr>
      </p:pic>
      <p:sp>
        <p:nvSpPr>
          <p:cNvPr id="17" name="TextBox 16"/>
          <p:cNvSpPr txBox="1"/>
          <p:nvPr/>
        </p:nvSpPr>
        <p:spPr>
          <a:xfrm>
            <a:off x="6204666" y="0"/>
            <a:ext cx="3426796" cy="369332"/>
          </a:xfrm>
          <a:prstGeom prst="rect">
            <a:avLst/>
          </a:prstGeom>
          <a:noFill/>
        </p:spPr>
        <p:txBody>
          <a:bodyPr wrap="square" rtlCol="0">
            <a:spAutoFit/>
          </a:bodyPr>
          <a:lstStyle/>
          <a:p>
            <a:r>
              <a:rPr lang="en-US" dirty="0" smtClean="0">
                <a:latin typeface="Handwriting - Dakota"/>
                <a:cs typeface="Handwriting - Dakota"/>
              </a:rPr>
              <a:t>Storming</a:t>
            </a:r>
            <a:endParaRPr lang="en-US" dirty="0">
              <a:latin typeface="Handwriting - Dakota"/>
              <a:cs typeface="Handwriting - Dakota"/>
            </a:endParaRPr>
          </a:p>
        </p:txBody>
      </p:sp>
      <p:pic>
        <p:nvPicPr>
          <p:cNvPr id="19" name="Picture 18" descr="DSC01546.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83955" y="3901453"/>
            <a:ext cx="1989951" cy="2976703"/>
          </a:xfrm>
          <a:prstGeom prst="rect">
            <a:avLst/>
          </a:prstGeom>
        </p:spPr>
      </p:pic>
      <p:sp>
        <p:nvSpPr>
          <p:cNvPr id="20" name="TextBox 19"/>
          <p:cNvSpPr txBox="1"/>
          <p:nvPr/>
        </p:nvSpPr>
        <p:spPr>
          <a:xfrm>
            <a:off x="3090613" y="2568850"/>
            <a:ext cx="3433970" cy="1200328"/>
          </a:xfrm>
          <a:prstGeom prst="rect">
            <a:avLst/>
          </a:prstGeom>
          <a:noFill/>
        </p:spPr>
        <p:txBody>
          <a:bodyPr wrap="square" rtlCol="0">
            <a:spAutoFit/>
          </a:bodyPr>
          <a:lstStyle/>
          <a:p>
            <a:pPr algn="ctr"/>
            <a:r>
              <a:rPr lang="en-US" sz="2400" dirty="0" err="1" smtClean="0">
                <a:latin typeface="Handwriting - Dakota"/>
                <a:cs typeface="Handwriting - Dakota"/>
              </a:rPr>
              <a:t>Tuckmans</a:t>
            </a:r>
            <a:endParaRPr lang="en-US" sz="2400" dirty="0" smtClean="0">
              <a:latin typeface="Handwriting - Dakota"/>
              <a:cs typeface="Handwriting - Dakota"/>
            </a:endParaRPr>
          </a:p>
          <a:p>
            <a:pPr algn="ctr"/>
            <a:r>
              <a:rPr lang="en-US" sz="2400" dirty="0" smtClean="0">
                <a:latin typeface="Handwriting - Dakota"/>
                <a:cs typeface="Handwriting - Dakota"/>
              </a:rPr>
              <a:t>Model of </a:t>
            </a:r>
          </a:p>
          <a:p>
            <a:pPr algn="ctr"/>
            <a:r>
              <a:rPr lang="en-US" sz="2400" dirty="0" smtClean="0">
                <a:latin typeface="Handwriting - Dakota"/>
                <a:cs typeface="Handwriting - Dakota"/>
              </a:rPr>
              <a:t>Group Development</a:t>
            </a:r>
            <a:endParaRPr lang="en-US" sz="2400" dirty="0">
              <a:latin typeface="Handwriting - Dakota"/>
              <a:cs typeface="Handwriting - Dakota"/>
            </a:endParaRPr>
          </a:p>
        </p:txBody>
      </p:sp>
      <p:sp>
        <p:nvSpPr>
          <p:cNvPr id="21" name="TextBox 20"/>
          <p:cNvSpPr txBox="1"/>
          <p:nvPr/>
        </p:nvSpPr>
        <p:spPr>
          <a:xfrm>
            <a:off x="745071" y="2761851"/>
            <a:ext cx="3426796" cy="400110"/>
          </a:xfrm>
          <a:prstGeom prst="rect">
            <a:avLst/>
          </a:prstGeom>
          <a:noFill/>
        </p:spPr>
        <p:txBody>
          <a:bodyPr wrap="square" rtlCol="0">
            <a:spAutoFit/>
          </a:bodyPr>
          <a:lstStyle/>
          <a:p>
            <a:r>
              <a:rPr lang="en-US" sz="2000" dirty="0" err="1" smtClean="0">
                <a:latin typeface="Handwriting - Dakota"/>
                <a:cs typeface="Handwriting - Dakota"/>
              </a:rPr>
              <a:t>Adjorning</a:t>
            </a:r>
            <a:endParaRPr lang="en-US" sz="2000" dirty="0">
              <a:latin typeface="Handwriting - Dakota"/>
              <a:cs typeface="Handwriting - Dakota"/>
            </a:endParaRPr>
          </a:p>
        </p:txBody>
      </p:sp>
      <p:sp>
        <p:nvSpPr>
          <p:cNvPr id="22" name="TextBox 21"/>
          <p:cNvSpPr txBox="1"/>
          <p:nvPr/>
        </p:nvSpPr>
        <p:spPr>
          <a:xfrm>
            <a:off x="7175351" y="3135049"/>
            <a:ext cx="3426796" cy="400110"/>
          </a:xfrm>
          <a:prstGeom prst="rect">
            <a:avLst/>
          </a:prstGeom>
          <a:noFill/>
        </p:spPr>
        <p:txBody>
          <a:bodyPr wrap="square" rtlCol="0">
            <a:spAutoFit/>
          </a:bodyPr>
          <a:lstStyle/>
          <a:p>
            <a:r>
              <a:rPr lang="en-US" sz="2000" dirty="0" smtClean="0">
                <a:latin typeface="Handwriting - Dakota"/>
                <a:cs typeface="Handwriting - Dakota"/>
              </a:rPr>
              <a:t>Norming</a:t>
            </a:r>
            <a:endParaRPr lang="en-US" sz="2000" dirty="0">
              <a:latin typeface="Handwriting - Dakota"/>
              <a:cs typeface="Handwriting - Dakota"/>
            </a:endParaRPr>
          </a:p>
        </p:txBody>
      </p:sp>
      <p:sp>
        <p:nvSpPr>
          <p:cNvPr id="23" name="TextBox 22"/>
          <p:cNvSpPr txBox="1"/>
          <p:nvPr/>
        </p:nvSpPr>
        <p:spPr>
          <a:xfrm>
            <a:off x="5973906" y="6478046"/>
            <a:ext cx="3426796" cy="400110"/>
          </a:xfrm>
          <a:prstGeom prst="rect">
            <a:avLst/>
          </a:prstGeom>
          <a:noFill/>
        </p:spPr>
        <p:txBody>
          <a:bodyPr wrap="square" rtlCol="0">
            <a:spAutoFit/>
          </a:bodyPr>
          <a:lstStyle/>
          <a:p>
            <a:r>
              <a:rPr lang="en-US" sz="2000" dirty="0" smtClean="0">
                <a:latin typeface="Handwriting - Dakota"/>
                <a:cs typeface="Handwriting - Dakota"/>
              </a:rPr>
              <a:t>Performing</a:t>
            </a:r>
            <a:endParaRPr lang="en-US" sz="2000" dirty="0">
              <a:latin typeface="Handwriting - Dakota"/>
              <a:cs typeface="Handwriting - Dakota"/>
            </a:endParaRPr>
          </a:p>
        </p:txBody>
      </p:sp>
    </p:spTree>
    <p:extLst>
      <p:ext uri="{BB962C8B-B14F-4D97-AF65-F5344CB8AC3E}">
        <p14:creationId xmlns:p14="http://schemas.microsoft.com/office/powerpoint/2010/main" val="18391336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endParaRPr lang="en-US"/>
          </a:p>
        </p:txBody>
      </p:sp>
      <p:pic>
        <p:nvPicPr>
          <p:cNvPr id="6" name="Content Placeholder 12"/>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600200"/>
            <a:ext cx="8229600" cy="4525963"/>
          </a:xfrm>
        </p:spPr>
      </p:pic>
      <p:pic>
        <p:nvPicPr>
          <p:cNvPr id="7" name="Picture 6" descr="Water_ Backgrou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75"/>
            <a:ext cx="9144000" cy="68580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0190" y="4901258"/>
            <a:ext cx="845997" cy="789997"/>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515" y="2116155"/>
            <a:ext cx="891571" cy="84475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7680" y="565500"/>
            <a:ext cx="1601804" cy="852138"/>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63266" y="2404018"/>
            <a:ext cx="1560401" cy="1520419"/>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7008" y="1308220"/>
            <a:ext cx="1418371" cy="1095798"/>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3266" y="1388227"/>
            <a:ext cx="1314811" cy="1015791"/>
          </a:xfrm>
          <a:prstGeom prst="rect">
            <a:avLst/>
          </a:prstGeom>
        </p:spPr>
      </p:pic>
      <p:pic>
        <p:nvPicPr>
          <p:cNvPr id="14" name="Picture 13"/>
          <p:cNvPicPr>
            <a:picLocks noChangeAspect="1"/>
          </p:cNvPicPr>
          <p:nvPr/>
        </p:nvPicPr>
        <p:blipFill>
          <a:blip r:embed="rId10"/>
          <a:stretch>
            <a:fillRect/>
          </a:stretch>
        </p:blipFill>
        <p:spPr>
          <a:xfrm rot="16731390">
            <a:off x="6451902" y="4133662"/>
            <a:ext cx="1689100" cy="1016000"/>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55530" y="5117829"/>
            <a:ext cx="1607736" cy="1146852"/>
          </a:xfrm>
          <a:prstGeom prst="rect">
            <a:avLst/>
          </a:prstGeom>
        </p:spPr>
      </p:pic>
      <p:sp>
        <p:nvSpPr>
          <p:cNvPr id="16" name="TextBox 15"/>
          <p:cNvSpPr txBox="1"/>
          <p:nvPr/>
        </p:nvSpPr>
        <p:spPr>
          <a:xfrm>
            <a:off x="3738683" y="4254927"/>
            <a:ext cx="3124583" cy="646331"/>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latin typeface="Handwriting - Dakota"/>
                <a:cs typeface="Handwriting - Dakota"/>
              </a:rPr>
              <a:t>Sandy Beach</a:t>
            </a:r>
            <a:endParaRPr lang="en-US" sz="3600" b="1" dirty="0">
              <a:ln/>
              <a:solidFill>
                <a:schemeClr val="accent3"/>
              </a:solidFill>
              <a:latin typeface="Handwriting - Dakota"/>
              <a:cs typeface="Handwriting - Dakota"/>
            </a:endParaRPr>
          </a:p>
        </p:txBody>
      </p:sp>
    </p:spTree>
    <p:extLst>
      <p:ext uri="{BB962C8B-B14F-4D97-AF65-F5344CB8AC3E}">
        <p14:creationId xmlns:p14="http://schemas.microsoft.com/office/powerpoint/2010/main" val="30122607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ashell-background-4e441.jpg"/>
          <p:cNvPicPr>
            <a:picLocks noChangeAspect="1"/>
          </p:cNvPicPr>
          <p:nvPr/>
        </p:nvPicPr>
        <p:blipFill>
          <a:blip r:embed="rId2">
            <a:alphaModFix amt="55000"/>
            <a:extLst>
              <a:ext uri="{28A0092B-C50C-407E-A947-70E740481C1C}">
                <a14:useLocalDpi xmlns:a14="http://schemas.microsoft.com/office/drawing/2010/main"/>
              </a:ext>
            </a:extLst>
          </a:blip>
          <a:stretch>
            <a:fillRect/>
          </a:stretch>
        </p:blipFill>
        <p:spPr>
          <a:xfrm>
            <a:off x="0" y="-30265"/>
            <a:ext cx="11353042" cy="6888265"/>
          </a:xfrm>
          <a:prstGeom prst="rect">
            <a:avLst/>
          </a:prstGeom>
        </p:spPr>
      </p:pic>
      <p:pic>
        <p:nvPicPr>
          <p:cNvPr id="4" name="Picture 3" descr="Picture 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4840" y="464686"/>
            <a:ext cx="4203181" cy="2590806"/>
          </a:xfrm>
          <a:prstGeom prst="rect">
            <a:avLst/>
          </a:prstGeom>
        </p:spPr>
      </p:pic>
      <p:pic>
        <p:nvPicPr>
          <p:cNvPr id="5" name="Picture 4" descr="Picture 3.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6909" y="259004"/>
            <a:ext cx="4057977" cy="3000854"/>
          </a:xfrm>
          <a:prstGeom prst="rect">
            <a:avLst/>
          </a:prstGeom>
        </p:spPr>
      </p:pic>
      <p:pic>
        <p:nvPicPr>
          <p:cNvPr id="6" name="Picture 5" descr="Picture 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258" y="3613117"/>
            <a:ext cx="3616722" cy="2706890"/>
          </a:xfrm>
          <a:prstGeom prst="rect">
            <a:avLst/>
          </a:prstGeom>
        </p:spPr>
      </p:pic>
      <p:pic>
        <p:nvPicPr>
          <p:cNvPr id="12" name="Picture 11" descr="Picture 5.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82301" y="3473711"/>
            <a:ext cx="4192585" cy="3129676"/>
          </a:xfrm>
          <a:prstGeom prst="rect">
            <a:avLst/>
          </a:prstGeom>
        </p:spPr>
      </p:pic>
      <p:pic>
        <p:nvPicPr>
          <p:cNvPr id="13" name="Picture 12"/>
          <p:cNvPicPr>
            <a:picLocks noChangeAspect="1"/>
          </p:cNvPicPr>
          <p:nvPr/>
        </p:nvPicPr>
        <p:blipFill>
          <a:blip r:embed="rId7"/>
          <a:stretch>
            <a:fillRect/>
          </a:stretch>
        </p:blipFill>
        <p:spPr>
          <a:xfrm>
            <a:off x="5966655" y="4057945"/>
            <a:ext cx="1915914" cy="997542"/>
          </a:xfrm>
          <a:prstGeom prst="rect">
            <a:avLst/>
          </a:prstGeom>
        </p:spPr>
      </p:pic>
    </p:spTree>
    <p:extLst>
      <p:ext uri="{BB962C8B-B14F-4D97-AF65-F5344CB8AC3E}">
        <p14:creationId xmlns:p14="http://schemas.microsoft.com/office/powerpoint/2010/main" val="41007153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SC02383.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pic>
        <p:nvPicPr>
          <p:cNvPr id="4" name="Picture 3" descr="DSC005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322"/>
            <a:ext cx="9144000" cy="6844677"/>
          </a:xfrm>
          <a:prstGeom prst="rect">
            <a:avLst/>
          </a:prstGeom>
        </p:spPr>
      </p:pic>
      <p:sp>
        <p:nvSpPr>
          <p:cNvPr id="8" name="Rectangle 7"/>
          <p:cNvSpPr/>
          <p:nvPr/>
        </p:nvSpPr>
        <p:spPr>
          <a:xfrm>
            <a:off x="1088512" y="-12261"/>
            <a:ext cx="7075324" cy="2677656"/>
          </a:xfrm>
          <a:prstGeom prst="rect">
            <a:avLst/>
          </a:prstGeom>
        </p:spPr>
        <p:txBody>
          <a:bodyPr wrap="square">
            <a:spAutoFit/>
          </a:bodyPr>
          <a:lstStyle/>
          <a:p>
            <a:pPr algn="ctr"/>
            <a:r>
              <a:rPr lang="en-US" sz="2800" b="1" dirty="0">
                <a:solidFill>
                  <a:srgbClr val="FFFFFF"/>
                </a:solidFill>
                <a:effectLst>
                  <a:glow rad="139700">
                    <a:schemeClr val="accent6">
                      <a:satMod val="175000"/>
                      <a:alpha val="40000"/>
                    </a:schemeClr>
                  </a:glow>
                  <a:outerShdw blurRad="50800" dist="38100" dir="5400000" algn="t" rotWithShape="0">
                    <a:prstClr val="black">
                      <a:alpha val="40000"/>
                    </a:prstClr>
                  </a:outerShdw>
                </a:effectLst>
                <a:latin typeface="Handwriting - Dakota"/>
                <a:cs typeface="Handwriting - Dakota"/>
              </a:rPr>
              <a:t>“You have brains in your head. You have feet in your shoes. You can steer yourself any direction you choose. You're on your own. And you know what you know. And YOU are the one who'll decide where to go...” </a:t>
            </a:r>
          </a:p>
        </p:txBody>
      </p:sp>
    </p:spTree>
    <p:extLst>
      <p:ext uri="{BB962C8B-B14F-4D97-AF65-F5344CB8AC3E}">
        <p14:creationId xmlns:p14="http://schemas.microsoft.com/office/powerpoint/2010/main" val="34218858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blue-oce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752"/>
            <a:ext cx="9151929" cy="6855248"/>
          </a:xfrm>
          <a:prstGeom prst="rect">
            <a:avLst/>
          </a:prstGeom>
        </p:spPr>
      </p:pic>
      <p:pic>
        <p:nvPicPr>
          <p:cNvPr id="7" name="Picture 6"/>
          <p:cNvPicPr>
            <a:picLocks noChangeAspect="1"/>
          </p:cNvPicPr>
          <p:nvPr/>
        </p:nvPicPr>
        <p:blipFill>
          <a:blip r:embed="rId3"/>
          <a:stretch>
            <a:fillRect/>
          </a:stretch>
        </p:blipFill>
        <p:spPr>
          <a:xfrm>
            <a:off x="603961" y="203199"/>
            <a:ext cx="4248827" cy="5450515"/>
          </a:xfrm>
          <a:prstGeom prst="rect">
            <a:avLst/>
          </a:prstGeom>
        </p:spPr>
      </p:pic>
      <p:pic>
        <p:nvPicPr>
          <p:cNvPr id="10" name="Picture 9"/>
          <p:cNvPicPr>
            <a:picLocks noChangeAspect="1"/>
          </p:cNvPicPr>
          <p:nvPr/>
        </p:nvPicPr>
        <p:blipFill>
          <a:blip r:embed="rId4"/>
          <a:stretch>
            <a:fillRect/>
          </a:stretch>
        </p:blipFill>
        <p:spPr>
          <a:xfrm>
            <a:off x="5231913" y="1308090"/>
            <a:ext cx="4102344" cy="5549909"/>
          </a:xfrm>
          <a:prstGeom prst="rect">
            <a:avLst/>
          </a:prstGeom>
        </p:spPr>
      </p:pic>
      <p:sp>
        <p:nvSpPr>
          <p:cNvPr id="2" name="TextBox 1"/>
          <p:cNvSpPr txBox="1"/>
          <p:nvPr/>
        </p:nvSpPr>
        <p:spPr>
          <a:xfrm>
            <a:off x="1239077" y="760283"/>
            <a:ext cx="2694992" cy="4247317"/>
          </a:xfrm>
          <a:prstGeom prst="rect">
            <a:avLst/>
          </a:prstGeom>
          <a:noFill/>
        </p:spPr>
        <p:txBody>
          <a:bodyPr wrap="square" rtlCol="0">
            <a:spAutoFit/>
          </a:bodyPr>
          <a:lstStyle/>
          <a:p>
            <a:r>
              <a:rPr lang="en-US" dirty="0" smtClean="0">
                <a:latin typeface="Handwriting - Dakota"/>
                <a:cs typeface="Handwriting - Dakota"/>
              </a:rPr>
              <a:t>Seashell Isle – experiences that shaped me</a:t>
            </a:r>
          </a:p>
          <a:p>
            <a:endParaRPr lang="en-US" dirty="0">
              <a:latin typeface="Handwriting - Dakota"/>
              <a:cs typeface="Handwriting - Dakota"/>
            </a:endParaRPr>
          </a:p>
          <a:p>
            <a:r>
              <a:rPr lang="en-US" dirty="0" smtClean="0">
                <a:latin typeface="Handwriting - Dakota"/>
                <a:cs typeface="Handwriting - Dakota"/>
              </a:rPr>
              <a:t>Starfish Cove – most valuable leadership </a:t>
            </a:r>
          </a:p>
          <a:p>
            <a:endParaRPr lang="en-US" dirty="0">
              <a:latin typeface="Handwriting - Dakota"/>
              <a:cs typeface="Handwriting - Dakota"/>
            </a:endParaRPr>
          </a:p>
          <a:p>
            <a:r>
              <a:rPr lang="en-US" dirty="0" smtClean="0">
                <a:latin typeface="Handwriting - Dakota"/>
                <a:cs typeface="Handwriting - Dakota"/>
              </a:rPr>
              <a:t>St. Rocks – the past meets the future</a:t>
            </a:r>
          </a:p>
          <a:p>
            <a:endParaRPr lang="en-US" dirty="0">
              <a:latin typeface="Handwriting - Dakota"/>
              <a:cs typeface="Handwriting - Dakota"/>
            </a:endParaRPr>
          </a:p>
          <a:p>
            <a:r>
              <a:rPr lang="en-US" dirty="0" smtClean="0">
                <a:latin typeface="Handwriting - Dakota"/>
                <a:cs typeface="Handwriting - Dakota"/>
              </a:rPr>
              <a:t>Seagrass Island – lessons learned</a:t>
            </a:r>
          </a:p>
          <a:p>
            <a:endParaRPr lang="en-US" dirty="0">
              <a:latin typeface="Handwriting - Dakota"/>
              <a:cs typeface="Handwriting - Dakota"/>
            </a:endParaRPr>
          </a:p>
          <a:p>
            <a:r>
              <a:rPr lang="en-US" dirty="0" smtClean="0">
                <a:latin typeface="Handwriting - Dakota"/>
                <a:cs typeface="Handwriting - Dakota"/>
              </a:rPr>
              <a:t>Sandy Beach – moving forward…</a:t>
            </a:r>
            <a:endParaRPr lang="en-US" dirty="0">
              <a:latin typeface="Handwriting - Dakota"/>
              <a:cs typeface="Handwriting - Dakota"/>
            </a:endParaRPr>
          </a:p>
        </p:txBody>
      </p:sp>
    </p:spTree>
    <p:extLst>
      <p:ext uri="{BB962C8B-B14F-4D97-AF65-F5344CB8AC3E}">
        <p14:creationId xmlns:p14="http://schemas.microsoft.com/office/powerpoint/2010/main" val="10769707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_ Backgroun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960" y="4984002"/>
            <a:ext cx="845997" cy="789997"/>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2554" y="1581706"/>
            <a:ext cx="891571" cy="844753"/>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6025" y="729568"/>
            <a:ext cx="1601804" cy="85213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6025" y="5414238"/>
            <a:ext cx="1522894" cy="152041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9576" y="1693779"/>
            <a:ext cx="1418371" cy="1095798"/>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9563" y="1693779"/>
            <a:ext cx="1314811" cy="1015791"/>
          </a:xfrm>
          <a:prstGeom prst="rect">
            <a:avLst/>
          </a:prstGeom>
        </p:spPr>
      </p:pic>
      <p:pic>
        <p:nvPicPr>
          <p:cNvPr id="11" name="Picture 10"/>
          <p:cNvPicPr>
            <a:picLocks noChangeAspect="1"/>
          </p:cNvPicPr>
          <p:nvPr/>
        </p:nvPicPr>
        <p:blipFill>
          <a:blip r:embed="rId9"/>
          <a:stretch>
            <a:fillRect/>
          </a:stretch>
        </p:blipFill>
        <p:spPr>
          <a:xfrm>
            <a:off x="1739833" y="5551921"/>
            <a:ext cx="1689100" cy="1016000"/>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9576" y="4627147"/>
            <a:ext cx="1607736" cy="1146852"/>
          </a:xfrm>
          <a:prstGeom prst="rect">
            <a:avLst/>
          </a:prstGeom>
        </p:spPr>
      </p:pic>
      <p:sp>
        <p:nvSpPr>
          <p:cNvPr id="2" name="TextBox 1"/>
          <p:cNvSpPr txBox="1"/>
          <p:nvPr/>
        </p:nvSpPr>
        <p:spPr>
          <a:xfrm>
            <a:off x="0" y="3856912"/>
            <a:ext cx="3124583" cy="1200329"/>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latin typeface="Handwriting - Dakota"/>
                <a:cs typeface="Handwriting - Dakota"/>
              </a:rPr>
              <a:t>Sea Shell Isle</a:t>
            </a:r>
            <a:endParaRPr lang="en-US" sz="3600" b="1" dirty="0">
              <a:ln/>
              <a:solidFill>
                <a:schemeClr val="accent3"/>
              </a:solidFill>
              <a:latin typeface="Handwriting - Dakota"/>
              <a:cs typeface="Handwriting - Dakota"/>
            </a:endParaRPr>
          </a:p>
        </p:txBody>
      </p:sp>
    </p:spTree>
    <p:extLst>
      <p:ext uri="{BB962C8B-B14F-4D97-AF65-F5344CB8AC3E}">
        <p14:creationId xmlns:p14="http://schemas.microsoft.com/office/powerpoint/2010/main" val="11651226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ashell-background-4e441.jp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0" y="-1"/>
            <a:ext cx="10321118" cy="6857999"/>
          </a:xfrm>
          <a:prstGeom prst="rect">
            <a:avLst/>
          </a:prstGeom>
        </p:spPr>
      </p:pic>
      <p:pic>
        <p:nvPicPr>
          <p:cNvPr id="5" name="Picture 4" descr="URI_logo_2colo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837" y="0"/>
            <a:ext cx="2877123" cy="1729150"/>
          </a:xfrm>
          <a:prstGeom prst="rect">
            <a:avLst/>
          </a:prstGeom>
        </p:spPr>
      </p:pic>
      <p:pic>
        <p:nvPicPr>
          <p:cNvPr id="6" name="Picture 5" descr="234_1017125628551_1237410309_30234107_401_n.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1772" y="4065905"/>
            <a:ext cx="2750247" cy="2711472"/>
          </a:xfrm>
          <a:prstGeom prst="rect">
            <a:avLst/>
          </a:prstGeom>
        </p:spPr>
      </p:pic>
      <p:pic>
        <p:nvPicPr>
          <p:cNvPr id="7" name="Picture 6" descr="426222_2376925202647_1836122920_1475928_2139905215_n.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1382" y="4348086"/>
            <a:ext cx="1998498" cy="2429291"/>
          </a:xfrm>
          <a:prstGeom prst="rect">
            <a:avLst/>
          </a:prstGeom>
        </p:spPr>
      </p:pic>
      <p:pic>
        <p:nvPicPr>
          <p:cNvPr id="8" name="Picture 7" descr="220px-Chelonia_mydas_is_going_for_the_air.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832919"/>
            <a:ext cx="2011457" cy="1508594"/>
          </a:xfrm>
          <a:prstGeom prst="rect">
            <a:avLst/>
          </a:prstGeom>
        </p:spPr>
      </p:pic>
      <p:pic>
        <p:nvPicPr>
          <p:cNvPr id="9" name="Picture 8" descr="g12c0000000000000006944b9245affd175b9b72cd2136f1e2a8957947e.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71475" y="1729150"/>
            <a:ext cx="1870543" cy="2282062"/>
          </a:xfrm>
          <a:prstGeom prst="rect">
            <a:avLst/>
          </a:prstGeom>
        </p:spPr>
      </p:pic>
      <p:pic>
        <p:nvPicPr>
          <p:cNvPr id="10" name="Picture 9" descr="fish-02.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25212" y="2587216"/>
            <a:ext cx="2652144" cy="1992055"/>
          </a:xfrm>
          <a:prstGeom prst="rect">
            <a:avLst/>
          </a:prstGeom>
        </p:spPr>
      </p:pic>
      <p:pic>
        <p:nvPicPr>
          <p:cNvPr id="11" name="Picture 10" descr="Picture 14.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27855" y="2428477"/>
            <a:ext cx="1918788" cy="1509605"/>
          </a:xfrm>
          <a:prstGeom prst="rect">
            <a:avLst/>
          </a:prstGeom>
        </p:spPr>
      </p:pic>
      <p:pic>
        <p:nvPicPr>
          <p:cNvPr id="12" name="Picture 11" descr="Picture 19.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465165" y="266271"/>
            <a:ext cx="3588056" cy="2162206"/>
          </a:xfrm>
          <a:prstGeom prst="rect">
            <a:avLst/>
          </a:prstGeom>
        </p:spPr>
      </p:pic>
      <p:pic>
        <p:nvPicPr>
          <p:cNvPr id="13" name="Picture 12" descr="Picture 21.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0" y="3427451"/>
            <a:ext cx="1955289" cy="1841270"/>
          </a:xfrm>
          <a:prstGeom prst="rect">
            <a:avLst/>
          </a:prstGeom>
        </p:spPr>
      </p:pic>
      <p:pic>
        <p:nvPicPr>
          <p:cNvPr id="14" name="Picture 13" descr="Picture 2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2370" y="5666330"/>
            <a:ext cx="1325760" cy="1191670"/>
          </a:xfrm>
          <a:prstGeom prst="rect">
            <a:avLst/>
          </a:prstGeom>
        </p:spPr>
      </p:pic>
      <p:pic>
        <p:nvPicPr>
          <p:cNvPr id="16" name="Picture 15" descr="Picture 2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11457" y="1832919"/>
            <a:ext cx="934285" cy="1772639"/>
          </a:xfrm>
          <a:prstGeom prst="rect">
            <a:avLst/>
          </a:prstGeom>
        </p:spPr>
      </p:pic>
      <p:pic>
        <p:nvPicPr>
          <p:cNvPr id="17" name="Picture 16" descr="Picture 24.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00652" y="4978475"/>
            <a:ext cx="2399707" cy="1784130"/>
          </a:xfrm>
          <a:prstGeom prst="rect">
            <a:avLst/>
          </a:prstGeom>
        </p:spPr>
      </p:pic>
      <p:pic>
        <p:nvPicPr>
          <p:cNvPr id="19" name="Picture 18" descr="Picture 9.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73051" y="0"/>
            <a:ext cx="1329912" cy="1729151"/>
          </a:xfrm>
          <a:prstGeom prst="rect">
            <a:avLst/>
          </a:prstGeom>
        </p:spPr>
      </p:pic>
    </p:spTree>
    <p:extLst>
      <p:ext uri="{BB962C8B-B14F-4D97-AF65-F5344CB8AC3E}">
        <p14:creationId xmlns:p14="http://schemas.microsoft.com/office/powerpoint/2010/main" val="9347758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ashell-background-4e441.jp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0" y="-1"/>
            <a:ext cx="10321118" cy="6857999"/>
          </a:xfrm>
          <a:prstGeom prst="rect">
            <a:avLst/>
          </a:prstGeom>
        </p:spPr>
      </p:pic>
      <p:pic>
        <p:nvPicPr>
          <p:cNvPr id="2" name="Picture 1" descr="plastic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4372" y="4299346"/>
            <a:ext cx="3212348" cy="2409261"/>
          </a:xfrm>
          <a:prstGeom prst="rect">
            <a:avLst/>
          </a:prstGeom>
        </p:spPr>
      </p:pic>
      <p:pic>
        <p:nvPicPr>
          <p:cNvPr id="4" name="Picture 3" descr="DIC.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2652" y="4255906"/>
            <a:ext cx="4668904" cy="2522282"/>
          </a:xfrm>
          <a:prstGeom prst="rect">
            <a:avLst/>
          </a:prstGeom>
        </p:spPr>
      </p:pic>
      <p:pic>
        <p:nvPicPr>
          <p:cNvPr id="5" name="Picture 4" descr="sea-turtle-deformed.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42000" y="1643306"/>
            <a:ext cx="3302000" cy="2006600"/>
          </a:xfrm>
          <a:prstGeom prst="rect">
            <a:avLst/>
          </a:prstGeom>
        </p:spPr>
      </p:pic>
      <p:pic>
        <p:nvPicPr>
          <p:cNvPr id="7" name="Picture 6" descr="179886_1681089822133_1084170008_31558380_1052383_n.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840327"/>
            <a:ext cx="5714097" cy="3314099"/>
          </a:xfrm>
          <a:prstGeom prst="rect">
            <a:avLst/>
          </a:prstGeom>
        </p:spPr>
      </p:pic>
      <p:sp>
        <p:nvSpPr>
          <p:cNvPr id="8" name="TextBox 7"/>
          <p:cNvSpPr txBox="1"/>
          <p:nvPr/>
        </p:nvSpPr>
        <p:spPr>
          <a:xfrm>
            <a:off x="184076" y="-165641"/>
            <a:ext cx="8959923" cy="1077218"/>
          </a:xfrm>
          <a:prstGeom prst="rect">
            <a:avLst/>
          </a:prstGeom>
          <a:noFill/>
        </p:spPr>
        <p:txBody>
          <a:bodyPr wrap="square" rtlCol="0">
            <a:spAutoFit/>
          </a:bodyPr>
          <a:lstStyle/>
          <a:p>
            <a:r>
              <a:rPr lang="en-US" sz="3200" b="1" dirty="0" smtClean="0">
                <a:solidFill>
                  <a:srgbClr val="FFFFFF"/>
                </a:solidFill>
                <a:effectLst>
                  <a:outerShdw blurRad="50800" dist="38100" dir="10800000" algn="r" rotWithShape="0">
                    <a:prstClr val="black">
                      <a:alpha val="40000"/>
                    </a:prstClr>
                  </a:outerShdw>
                </a:effectLst>
                <a:latin typeface="Britannic Bold"/>
                <a:cs typeface="Britannic Bold"/>
              </a:rPr>
              <a:t>Trends of Micro and Macro Plastic Distribution and Density Along the C-233 Cruise Track</a:t>
            </a:r>
            <a:endParaRPr lang="en-US" sz="3200" b="1" dirty="0">
              <a:solidFill>
                <a:srgbClr val="FFFFFF"/>
              </a:solidFill>
              <a:effectLst>
                <a:outerShdw blurRad="50800" dist="38100" dir="10800000" algn="r" rotWithShape="0">
                  <a:prstClr val="black">
                    <a:alpha val="40000"/>
                  </a:prstClr>
                </a:outerShdw>
              </a:effectLst>
              <a:latin typeface="Britannic Bold"/>
              <a:cs typeface="Britannic Bold"/>
            </a:endParaRPr>
          </a:p>
        </p:txBody>
      </p:sp>
    </p:spTree>
    <p:extLst>
      <p:ext uri="{BB962C8B-B14F-4D97-AF65-F5344CB8AC3E}">
        <p14:creationId xmlns:p14="http://schemas.microsoft.com/office/powerpoint/2010/main" val="5381366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ashell-background-4e441.jp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0" y="-1"/>
            <a:ext cx="10321118" cy="6857999"/>
          </a:xfrm>
          <a:prstGeom prst="rect">
            <a:avLst/>
          </a:prstGeom>
        </p:spPr>
      </p:pic>
      <p:pic>
        <p:nvPicPr>
          <p:cNvPr id="4" name="Picture 3" descr="DSC0436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853" y="0"/>
            <a:ext cx="4437040" cy="3327780"/>
          </a:xfrm>
          <a:prstGeom prst="rect">
            <a:avLst/>
          </a:prstGeom>
        </p:spPr>
      </p:pic>
      <p:pic>
        <p:nvPicPr>
          <p:cNvPr id="5" name="Picture 4" descr="P302042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853" y="3978379"/>
            <a:ext cx="3839491" cy="2879619"/>
          </a:xfrm>
          <a:prstGeom prst="rect">
            <a:avLst/>
          </a:prstGeom>
        </p:spPr>
      </p:pic>
      <p:pic>
        <p:nvPicPr>
          <p:cNvPr id="8" name="Picture 7" descr="DSC0215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1893" y="3788971"/>
            <a:ext cx="4092036" cy="3069027"/>
          </a:xfrm>
          <a:prstGeom prst="rect">
            <a:avLst/>
          </a:prstGeom>
        </p:spPr>
      </p:pic>
      <p:sp>
        <p:nvSpPr>
          <p:cNvPr id="9" name="TextBox 8"/>
          <p:cNvSpPr txBox="1"/>
          <p:nvPr/>
        </p:nvSpPr>
        <p:spPr>
          <a:xfrm>
            <a:off x="4753430" y="145143"/>
            <a:ext cx="4191000" cy="1200329"/>
          </a:xfrm>
          <a:prstGeom prst="rect">
            <a:avLst/>
          </a:prstGeom>
          <a:noFill/>
        </p:spPr>
        <p:txBody>
          <a:bodyPr wrap="square" rtlCol="0">
            <a:spAutoFit/>
          </a:bodyPr>
          <a:lstStyle/>
          <a:p>
            <a:pPr algn="ctr"/>
            <a:r>
              <a:rPr lang="en-US" sz="3600" dirty="0" smtClean="0">
                <a:latin typeface="Handwriting - Dakota"/>
                <a:cs typeface="Handwriting - Dakota"/>
              </a:rPr>
              <a:t>Decision Making Model</a:t>
            </a:r>
            <a:endParaRPr lang="en-US" sz="3600" dirty="0">
              <a:latin typeface="Handwriting - Dakota"/>
              <a:cs typeface="Handwriting - Dakota"/>
            </a:endParaRPr>
          </a:p>
        </p:txBody>
      </p:sp>
      <p:sp>
        <p:nvSpPr>
          <p:cNvPr id="10" name="TextBox 9"/>
          <p:cNvSpPr txBox="1"/>
          <p:nvPr/>
        </p:nvSpPr>
        <p:spPr>
          <a:xfrm>
            <a:off x="4753430" y="1480647"/>
            <a:ext cx="4191000" cy="2308324"/>
          </a:xfrm>
          <a:prstGeom prst="rect">
            <a:avLst/>
          </a:prstGeom>
          <a:noFill/>
        </p:spPr>
        <p:txBody>
          <a:bodyPr wrap="square" rtlCol="0">
            <a:spAutoFit/>
          </a:bodyPr>
          <a:lstStyle/>
          <a:p>
            <a:pPr marL="342900" indent="-342900">
              <a:buAutoNum type="arabicPeriod"/>
            </a:pPr>
            <a:r>
              <a:rPr lang="en-US" sz="2400" b="1" dirty="0" smtClean="0">
                <a:latin typeface="Handwriting - Dakota"/>
                <a:cs typeface="Handwriting - Dakota"/>
              </a:rPr>
              <a:t>Diagnose the situation</a:t>
            </a:r>
          </a:p>
          <a:p>
            <a:pPr marL="342900" indent="-342900">
              <a:buAutoNum type="arabicPeriod"/>
            </a:pPr>
            <a:r>
              <a:rPr lang="en-US" sz="2400" b="1" dirty="0" smtClean="0">
                <a:latin typeface="Handwriting - Dakota"/>
                <a:cs typeface="Handwriting - Dakota"/>
              </a:rPr>
              <a:t>Select appropriate style for the situation…</a:t>
            </a:r>
          </a:p>
          <a:p>
            <a:pPr marL="342900" indent="-342900">
              <a:buAutoNum type="arabicPeriod"/>
            </a:pPr>
            <a:endParaRPr lang="en-US" sz="2400" b="1" dirty="0">
              <a:latin typeface="Handwriting - Dakota"/>
              <a:cs typeface="Handwriting - Dakota"/>
            </a:endParaRPr>
          </a:p>
          <a:p>
            <a:r>
              <a:rPr lang="en-US" sz="2400" b="1" dirty="0" smtClean="0">
                <a:latin typeface="Handwriting - Dakota"/>
                <a:cs typeface="Handwriting - Dakota"/>
              </a:rPr>
              <a:t>OBSERVING – autocratic</a:t>
            </a:r>
          </a:p>
          <a:p>
            <a:endParaRPr lang="en-US" sz="2400" b="1" dirty="0">
              <a:latin typeface="Handwriting - Dakota"/>
              <a:cs typeface="Handwriting - Dakota"/>
            </a:endParaRPr>
          </a:p>
        </p:txBody>
      </p:sp>
    </p:spTree>
    <p:extLst>
      <p:ext uri="{BB962C8B-B14F-4D97-AF65-F5344CB8AC3E}">
        <p14:creationId xmlns:p14="http://schemas.microsoft.com/office/powerpoint/2010/main" val="5381366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ashell-background-4e441.jp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0" y="-1"/>
            <a:ext cx="10321118" cy="6857999"/>
          </a:xfrm>
          <a:prstGeom prst="rect">
            <a:avLst/>
          </a:prstGeom>
        </p:spPr>
      </p:pic>
      <p:pic>
        <p:nvPicPr>
          <p:cNvPr id="8" name="Picture 7" descr="DSC0426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782622"/>
            <a:ext cx="3163973" cy="4218631"/>
          </a:xfrm>
          <a:prstGeom prst="rect">
            <a:avLst/>
          </a:prstGeom>
        </p:spPr>
      </p:pic>
      <p:pic>
        <p:nvPicPr>
          <p:cNvPr id="10" name="Picture 9" descr="DSC0213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18143"/>
            <a:ext cx="3289906" cy="2467429"/>
          </a:xfrm>
          <a:prstGeom prst="rect">
            <a:avLst/>
          </a:prstGeom>
        </p:spPr>
      </p:pic>
      <p:sp>
        <p:nvSpPr>
          <p:cNvPr id="11" name="Rectangle 10"/>
          <p:cNvSpPr/>
          <p:nvPr/>
        </p:nvSpPr>
        <p:spPr>
          <a:xfrm>
            <a:off x="3828143" y="574726"/>
            <a:ext cx="4572000" cy="1477328"/>
          </a:xfrm>
          <a:prstGeom prst="rect">
            <a:avLst/>
          </a:prstGeom>
        </p:spPr>
        <p:txBody>
          <a:bodyPr>
            <a:spAutoFit/>
          </a:bodyPr>
          <a:lstStyle/>
          <a:p>
            <a:r>
              <a:rPr lang="en-US" b="1" dirty="0">
                <a:latin typeface="Handwriting - Dakota"/>
                <a:cs typeface="Handwriting - Dakota"/>
              </a:rPr>
              <a:t>SHADOWING – participative</a:t>
            </a:r>
          </a:p>
          <a:p>
            <a:endParaRPr lang="en-US" b="1" dirty="0">
              <a:latin typeface="Handwriting - Dakota"/>
              <a:cs typeface="Handwriting - Dakota"/>
            </a:endParaRPr>
          </a:p>
          <a:p>
            <a:r>
              <a:rPr lang="en-US" b="1" dirty="0" smtClean="0">
                <a:latin typeface="Handwriting - Dakota"/>
                <a:cs typeface="Handwriting - Dakota"/>
              </a:rPr>
              <a:t>JWO</a:t>
            </a:r>
          </a:p>
          <a:p>
            <a:r>
              <a:rPr lang="en-US" b="1" dirty="0" smtClean="0">
                <a:latin typeface="Handwriting - Dakota"/>
                <a:cs typeface="Handwriting - Dakota"/>
              </a:rPr>
              <a:t>Steward     </a:t>
            </a:r>
            <a:r>
              <a:rPr lang="en-US" b="1" dirty="0">
                <a:latin typeface="Handwriting - Dakota"/>
                <a:cs typeface="Handwriting - Dakota"/>
              </a:rPr>
              <a:t>- </a:t>
            </a:r>
            <a:r>
              <a:rPr lang="en-US" b="1" dirty="0" err="1">
                <a:latin typeface="Handwriting - Dakota"/>
                <a:cs typeface="Handwriting - Dakota"/>
              </a:rPr>
              <a:t>colsultation</a:t>
            </a:r>
            <a:endParaRPr lang="en-US" b="1" dirty="0">
              <a:latin typeface="Handwriting - Dakota"/>
              <a:cs typeface="Handwriting - Dakota"/>
            </a:endParaRPr>
          </a:p>
          <a:p>
            <a:r>
              <a:rPr lang="en-US" b="1" dirty="0">
                <a:latin typeface="Handwriting - Dakota"/>
                <a:cs typeface="Handwriting - Dakota"/>
              </a:rPr>
              <a:t>JLO</a:t>
            </a:r>
          </a:p>
        </p:txBody>
      </p:sp>
      <p:sp>
        <p:nvSpPr>
          <p:cNvPr id="12" name="TextBox 11"/>
          <p:cNvSpPr txBox="1"/>
          <p:nvPr/>
        </p:nvSpPr>
        <p:spPr>
          <a:xfrm>
            <a:off x="3828143" y="51506"/>
            <a:ext cx="4743245" cy="523220"/>
          </a:xfrm>
          <a:prstGeom prst="rect">
            <a:avLst/>
          </a:prstGeom>
          <a:noFill/>
        </p:spPr>
        <p:txBody>
          <a:bodyPr wrap="square" rtlCol="0">
            <a:spAutoFit/>
          </a:bodyPr>
          <a:lstStyle/>
          <a:p>
            <a:r>
              <a:rPr lang="en-US" sz="2800" dirty="0" smtClean="0">
                <a:latin typeface="Handwriting - Dakota"/>
                <a:cs typeface="Handwriting - Dakota"/>
              </a:rPr>
              <a:t>Decision Making Model</a:t>
            </a:r>
            <a:endParaRPr lang="en-US" sz="2800" dirty="0">
              <a:latin typeface="Handwriting - Dakota"/>
              <a:cs typeface="Handwriting - Dakota"/>
            </a:endParaRPr>
          </a:p>
        </p:txBody>
      </p:sp>
      <p:pic>
        <p:nvPicPr>
          <p:cNvPr id="13" name="Picture 12" descr="DSC0224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2428" y="4354285"/>
            <a:ext cx="3338286" cy="2503715"/>
          </a:xfrm>
          <a:prstGeom prst="rect">
            <a:avLst/>
          </a:prstGeom>
        </p:spPr>
      </p:pic>
      <p:pic>
        <p:nvPicPr>
          <p:cNvPr id="14" name="Picture 13" descr="P321107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0428" y="2204356"/>
            <a:ext cx="3102429" cy="2326822"/>
          </a:xfrm>
          <a:prstGeom prst="rect">
            <a:avLst/>
          </a:prstGeom>
        </p:spPr>
      </p:pic>
    </p:spTree>
    <p:extLst>
      <p:ext uri="{BB962C8B-B14F-4D97-AF65-F5344CB8AC3E}">
        <p14:creationId xmlns:p14="http://schemas.microsoft.com/office/powerpoint/2010/main" val="16170197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eashell-background-4e441.jp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0" y="-1"/>
            <a:ext cx="10321118" cy="6857999"/>
          </a:xfrm>
          <a:prstGeom prst="rect">
            <a:avLst/>
          </a:prstGeom>
        </p:spPr>
      </p:pic>
      <p:pic>
        <p:nvPicPr>
          <p:cNvPr id="5" name="Picture 4" descr="300482_579570648985_37403290_31985173_1928613962_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21282" y="3240962"/>
            <a:ext cx="4822718" cy="3617038"/>
          </a:xfrm>
          <a:prstGeom prst="rect">
            <a:avLst/>
          </a:prstGeom>
        </p:spPr>
      </p:pic>
      <p:pic>
        <p:nvPicPr>
          <p:cNvPr id="6" name="Picture 5" descr="logo.gif"/>
          <p:cNvPicPr>
            <a:picLocks noChangeAspect="1"/>
          </p:cNvPicPr>
          <p:nvPr/>
        </p:nvPicPr>
        <p:blipFill rotWithShape="1">
          <a:blip r:embed="rId5" cstate="screen">
            <a:extLst>
              <a:ext uri="{28A0092B-C50C-407E-A947-70E740481C1C}">
                <a14:useLocalDpi xmlns:a14="http://schemas.microsoft.com/office/drawing/2010/main"/>
              </a:ext>
            </a:extLst>
          </a:blip>
          <a:srcRect r="64599"/>
          <a:stretch/>
        </p:blipFill>
        <p:spPr>
          <a:xfrm>
            <a:off x="0" y="865842"/>
            <a:ext cx="2818900" cy="1868802"/>
          </a:xfrm>
          <a:prstGeom prst="rect">
            <a:avLst/>
          </a:prstGeom>
        </p:spPr>
      </p:pic>
      <p:pic>
        <p:nvPicPr>
          <p:cNvPr id="8" name="Picture 7" descr="DSCN396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7396" y="123915"/>
            <a:ext cx="2208977" cy="2997465"/>
          </a:xfrm>
          <a:prstGeom prst="rect">
            <a:avLst/>
          </a:prstGeom>
        </p:spPr>
      </p:pic>
      <p:pic>
        <p:nvPicPr>
          <p:cNvPr id="10" name="Picture 9" descr="316661_579569785715_37403290_31985136_265551227_n.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350" y="3469378"/>
            <a:ext cx="3815968" cy="2861976"/>
          </a:xfrm>
          <a:prstGeom prst="rect">
            <a:avLst/>
          </a:prstGeom>
        </p:spPr>
      </p:pic>
      <p:pic>
        <p:nvPicPr>
          <p:cNvPr id="13" name="Picture 12" descr="309466_579570149985_37403290_31985151_522413243_n.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84265" y="328852"/>
            <a:ext cx="3459735" cy="2594801"/>
          </a:xfrm>
          <a:prstGeom prst="rect">
            <a:avLst/>
          </a:prstGeom>
        </p:spPr>
      </p:pic>
    </p:spTree>
    <p:extLst>
      <p:ext uri="{BB962C8B-B14F-4D97-AF65-F5344CB8AC3E}">
        <p14:creationId xmlns:p14="http://schemas.microsoft.com/office/powerpoint/2010/main" val="27875772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2186</TotalTime>
  <Words>680</Words>
  <Application>Microsoft Macintosh PowerPoint</Application>
  <PresentationFormat>On-screen Show (4:3)</PresentationFormat>
  <Paragraphs>106</Paragraphs>
  <Slides>23</Slides>
  <Notes>11</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 Valenti</dc:creator>
  <cp:lastModifiedBy>Brianna Valenti</cp:lastModifiedBy>
  <cp:revision>170</cp:revision>
  <dcterms:created xsi:type="dcterms:W3CDTF">2012-04-07T22:07:03Z</dcterms:created>
  <dcterms:modified xsi:type="dcterms:W3CDTF">2012-04-30T20:42:56Z</dcterms:modified>
</cp:coreProperties>
</file>